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10" r:id="rId2"/>
    <p:sldId id="818" r:id="rId3"/>
    <p:sldId id="819" r:id="rId4"/>
    <p:sldId id="820" r:id="rId5"/>
    <p:sldId id="821" r:id="rId6"/>
    <p:sldId id="822" r:id="rId7"/>
    <p:sldId id="827" r:id="rId8"/>
    <p:sldId id="826" r:id="rId9"/>
    <p:sldId id="823" r:id="rId10"/>
    <p:sldId id="824" r:id="rId11"/>
    <p:sldId id="78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2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4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eck\AppData\Local\Microsoft\Windows\Temporary%20Internet%20Files\Content.Outlook\MM9NEKOX\PS%20UTBA%20Participant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[PS UTBA Participant Analysis.xlsx]Sheet1!PivotTable1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>
                <a:solidFill>
                  <a:schemeClr val="tx1"/>
                </a:solidFill>
              </a:rPr>
              <a:t>UTBA</a:t>
            </a:r>
            <a:r>
              <a:rPr lang="en-US" sz="1500" b="1" baseline="0" dirty="0">
                <a:solidFill>
                  <a:schemeClr val="tx1"/>
                </a:solidFill>
              </a:rPr>
              <a:t> Benefit Enrollment by Product</a:t>
            </a:r>
            <a:endParaRPr lang="en-US" sz="15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2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3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4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2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3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4">
              <a:lumMod val="6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Association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Sheet1!$A$2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B13-4A7F-8A61-92707B6C0C1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Disability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3-4A7F-8A61-92707B6C0C15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Dental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3-4A7F-8A61-92707B6C0C15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Universal Life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13-4A7F-8A61-92707B6C0C15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Vision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3-4A7F-8A61-92707B6C0C15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Health Indemnity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13-4A7F-8A61-92707B6C0C15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USLegal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13-4A7F-8A61-92707B6C0C15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Critical Illness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13-4A7F-8A61-92707B6C0C15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Accident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13-4A7F-8A61-92707B6C0C15}"/>
            </c:ext>
          </c:extLst>
        </c:ser>
        <c:ser>
          <c:idx val="9"/>
          <c:order val="9"/>
          <c:tx>
            <c:strRef>
              <c:f>Sheet1!$J$1</c:f>
              <c:strCache>
                <c:ptCount val="1"/>
                <c:pt idx="0">
                  <c:v>Term Life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13-4A7F-8A61-92707B6C0C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536064"/>
        <c:axId val="72537600"/>
      </c:barChart>
      <c:catAx>
        <c:axId val="72536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2537600"/>
        <c:crosses val="autoZero"/>
        <c:auto val="1"/>
        <c:lblAlgn val="ctr"/>
        <c:lblOffset val="100"/>
        <c:noMultiLvlLbl val="0"/>
      </c:catAx>
      <c:valAx>
        <c:axId val="72537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7253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07/14/2018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6C2A24-1A29-4647-B8D7-9BBEFEA6B3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07/14/2018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8C8D46-1C78-4A16-A7FA-5B6E6F5BF0F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85DD6-7344-403B-9646-CA1AC9DE6DEC}" type="slidenum">
              <a:rPr lang="en-US" smtClean="0">
                <a:ea typeface="Osaka" pitchFamily="-112" charset="-128"/>
              </a:rPr>
              <a:pPr/>
              <a:t>1</a:t>
            </a:fld>
            <a:endParaRPr lang="en-US" dirty="0" smtClean="0">
              <a:ea typeface="Osaka" pitchFamily="-112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1" y="4416735"/>
            <a:ext cx="5140325" cy="418212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791DB-F8B6-4252-BCF2-46760F183D6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1BF8F-460D-4FAD-9957-3D1C1E3D64D2}" type="slidenum">
              <a:rPr lang="en-US"/>
              <a:pPr/>
              <a:t>11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1"/>
            <a:ext cx="9144000" cy="9905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 i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4069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  <a:prstGeom prst="rect">
            <a:avLst/>
          </a:prstGeom>
        </p:spPr>
        <p:txBody>
          <a:bodyPr/>
          <a:lstStyle>
            <a:lvl1pPr marL="119063" indent="-119063">
              <a:spcAft>
                <a:spcPts val="600"/>
              </a:spcAft>
              <a:buClr>
                <a:schemeClr val="tx2"/>
              </a:buClr>
              <a:defRPr sz="1800">
                <a:solidFill>
                  <a:schemeClr val="tx2"/>
                </a:solidFill>
              </a:defRPr>
            </a:lvl1pPr>
            <a:lvl2pPr marL="398463" indent="-169863"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576263" indent="-119063">
              <a:spcAft>
                <a:spcPts val="600"/>
              </a:spcAft>
              <a:buClr>
                <a:schemeClr val="tx2"/>
              </a:buClr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744538" indent="-117475">
              <a:spcAft>
                <a:spcPts val="600"/>
              </a:spcAft>
              <a:buClr>
                <a:schemeClr val="tx2"/>
              </a:buClr>
              <a:defRPr sz="13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973138" indent="-117475"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1" descr="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0" y="6484951"/>
            <a:ext cx="9144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6858000" y="65088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BBA404-A349-4733-BBC5-5AD410F34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graves@cottinghambutler.com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914400" y="4495800"/>
            <a:ext cx="739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rgbClr val="982615"/>
                </a:solidFill>
              </a:rPr>
              <a:t>Company ABC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1400" b="1" dirty="0"/>
              <a:t>Presented by  |  Your Name(s)</a:t>
            </a:r>
            <a:endParaRPr lang="en-US" sz="2200" b="1" dirty="0">
              <a:solidFill>
                <a:srgbClr val="8F0000"/>
              </a:solidFill>
              <a:latin typeface="Times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4" name="Picture 8" descr="intr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0" y="2592"/>
              <a:ext cx="5760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066800" y="4724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 | Cottingham &amp;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Butler</a:t>
            </a: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Digmann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Vice President, Sales Executive Transportation Division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Andrea Graves,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Benefits Consultant  </a:t>
            </a: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228600" y="10668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Voluntary Benefit Program Offering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Exclusively for Independent Contractors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7" descr="Intro"/>
          <p:cNvPicPr>
            <a:picLocks noChangeAspect="1" noChangeArrowheads="1"/>
          </p:cNvPicPr>
          <p:nvPr/>
        </p:nvPicPr>
        <p:blipFill>
          <a:blip r:embed="rId4" cstate="print"/>
          <a:srcRect t="35370" b="48181"/>
          <a:stretch>
            <a:fillRect/>
          </a:stretch>
        </p:blipFill>
        <p:spPr bwMode="auto">
          <a:xfrm>
            <a:off x="0" y="2743200"/>
            <a:ext cx="9144000" cy="1371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ssleep.com/wp-content/uploads/2011/03/nextstep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886364" cy="190500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rgbClr val="982615"/>
              </a:buClr>
              <a:defRPr/>
            </a:pPr>
            <a:endParaRPr lang="en-US" sz="1700" b="1" kern="0" dirty="0">
              <a:solidFill>
                <a:srgbClr val="98261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953155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Next Steps…</a:t>
            </a:r>
            <a:endParaRPr lang="en-US" sz="1000" b="1" dirty="0" smtClean="0"/>
          </a:p>
          <a:p>
            <a:endParaRPr lang="en-US" sz="1000" b="1" dirty="0" smtClean="0"/>
          </a:p>
          <a:p>
            <a:pPr marL="457200" indent="-457200">
              <a:buAutoNum type="arabicParenR"/>
            </a:pPr>
            <a:r>
              <a:rPr lang="en-US" dirty="0" smtClean="0"/>
              <a:t>Decide if offering a contractor program makes sense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Review package of offerings through C&amp;B/UTBA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Determine which benefits to include in package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Tx/>
              <a:buAutoNum type="arabicParenR"/>
            </a:pPr>
            <a:r>
              <a:rPr lang="en-US" dirty="0" smtClean="0"/>
              <a:t>Establish a timeline for initial roll-out and annual enrollment period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Approve communication method, announcement and materials to be used 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Provide a list of current 1099 drivers/contractors and their contact info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C&amp;B/UTBA takes care of customizing, printing/mailing, calling, communicating and coordination with the drivers as the program is rolled out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C&amp;B/UTBA provides detail to motor for settlement deductions on an ongoing basis and handles all service related to the program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Implementing the C&amp;B/UTBA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7" name="Picture 5" descr="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962650" cy="148113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137521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0013" y="3505200"/>
            <a:ext cx="42090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Andrea Graves, </a:t>
            </a:r>
            <a:r>
              <a:rPr lang="en-US" sz="2000" i="1" dirty="0" smtClean="0">
                <a:latin typeface="+mn-lt"/>
              </a:rPr>
              <a:t>Benefits Consultant</a:t>
            </a:r>
          </a:p>
          <a:p>
            <a:endParaRPr lang="en-US" sz="2000" i="1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Email: </a:t>
            </a:r>
            <a:r>
              <a:rPr lang="en-US" sz="2000" dirty="0" smtClean="0">
                <a:latin typeface="+mn-lt"/>
                <a:hlinkClick r:id="rId5"/>
              </a:rPr>
              <a:t>agraves@cottinghambutler.com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Cell Phone: (312) 802-8824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Voluntary Benefits for Independent Contractors</a:t>
            </a:r>
          </a:p>
        </p:txBody>
      </p:sp>
      <p:sp>
        <p:nvSpPr>
          <p:cNvPr id="3075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8458200" cy="40386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200" u="sng" dirty="0" smtClean="0">
                <a:solidFill>
                  <a:schemeClr val="tx1"/>
                </a:solidFill>
              </a:rPr>
              <a:t>Recruiting &amp; Retention</a:t>
            </a:r>
          </a:p>
          <a:p>
            <a:pPr marL="465138" indent="-349250">
              <a:buClrTx/>
            </a:pPr>
            <a:endParaRPr lang="en-US" sz="1050" dirty="0" smtClean="0">
              <a:solidFill>
                <a:schemeClr val="tx1"/>
              </a:solidFill>
            </a:endParaRP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ClrTx/>
              <a:buFont typeface="+mj-lt"/>
              <a:buAutoNum type="arabicParenR"/>
            </a:pPr>
            <a:r>
              <a:rPr lang="en-US" sz="1900" dirty="0" smtClean="0">
                <a:solidFill>
                  <a:schemeClr val="tx1"/>
                </a:solidFill>
              </a:rPr>
              <a:t>Competition: </a:t>
            </a:r>
            <a:r>
              <a:rPr lang="en-US" sz="1900" b="0" dirty="0" smtClean="0">
                <a:solidFill>
                  <a:schemeClr val="tx1"/>
                </a:solidFill>
              </a:rPr>
              <a:t>Most mid-size and large contractor fleets offer a program</a:t>
            </a: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ClrTx/>
              <a:buFont typeface="+mj-lt"/>
              <a:buAutoNum type="arabicParenR"/>
            </a:pPr>
            <a:r>
              <a:rPr lang="en-US" sz="1900" dirty="0" smtClean="0">
                <a:solidFill>
                  <a:schemeClr val="tx1"/>
                </a:solidFill>
              </a:rPr>
              <a:t>Contractor Shortage:</a:t>
            </a:r>
            <a:r>
              <a:rPr lang="en-US" sz="1900" b="0" dirty="0" smtClean="0">
                <a:solidFill>
                  <a:schemeClr val="tx1"/>
                </a:solidFill>
              </a:rPr>
              <a:t> Perks help to attract and preserve drivers</a:t>
            </a: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ClrTx/>
              <a:buFont typeface="+mj-lt"/>
              <a:buAutoNum type="arabicParenR"/>
            </a:pPr>
            <a:r>
              <a:rPr lang="en-US" sz="1900" dirty="0" smtClean="0">
                <a:solidFill>
                  <a:schemeClr val="tx1"/>
                </a:solidFill>
              </a:rPr>
              <a:t>No Cost to Carrier:</a:t>
            </a:r>
            <a:r>
              <a:rPr lang="en-US" sz="1900" b="0" dirty="0" smtClean="0">
                <a:solidFill>
                  <a:schemeClr val="tx1"/>
                </a:solidFill>
              </a:rPr>
              <a:t> With the right program, there is virtually no effort or administrative work or cost for a carrier to offer benefits to contractors</a:t>
            </a: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ClrTx/>
              <a:buFont typeface="+mj-lt"/>
              <a:buAutoNum type="arabicParenR"/>
            </a:pPr>
            <a:r>
              <a:rPr lang="en-US" sz="1900" dirty="0" smtClean="0">
                <a:solidFill>
                  <a:schemeClr val="tx1"/>
                </a:solidFill>
              </a:rPr>
              <a:t>Peace of Mind for Your Contractors: </a:t>
            </a:r>
            <a:r>
              <a:rPr lang="en-US" sz="1900" b="0" dirty="0" smtClean="0">
                <a:solidFill>
                  <a:schemeClr val="tx1"/>
                </a:solidFill>
              </a:rPr>
              <a:t>Health related events are the  3</a:t>
            </a:r>
            <a:r>
              <a:rPr lang="en-US" sz="1900" b="0" baseline="30000" dirty="0" smtClean="0">
                <a:solidFill>
                  <a:schemeClr val="tx1"/>
                </a:solidFill>
              </a:rPr>
              <a:t>rd</a:t>
            </a:r>
            <a:r>
              <a:rPr lang="en-US" sz="1900" b="0" dirty="0" smtClean="0">
                <a:solidFill>
                  <a:schemeClr val="tx1"/>
                </a:solidFill>
              </a:rPr>
              <a:t> leading cause of contractors going out of business*</a:t>
            </a: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ClrTx/>
              <a:buFont typeface="+mj-lt"/>
              <a:buAutoNum type="arabicParenR"/>
            </a:pPr>
            <a:r>
              <a:rPr lang="en-US" sz="1900" dirty="0" smtClean="0"/>
              <a:t>Give them access to group discounted insurance products and benefits they can’t get or afford on their own on a stand-alone basis</a:t>
            </a: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1900" dirty="0" smtClean="0"/>
              <a:t>ACA (</a:t>
            </a:r>
            <a:r>
              <a:rPr lang="en-US" sz="1900" dirty="0" err="1" smtClean="0"/>
              <a:t>Obamacare</a:t>
            </a:r>
            <a:r>
              <a:rPr lang="en-US" sz="1900" dirty="0" smtClean="0"/>
              <a:t>) Taxes may apply to individuals not enrolled in a qualified medical plan – contractors must now either find coverage or pay a tax</a:t>
            </a:r>
          </a:p>
          <a:p>
            <a:pPr marL="465138" indent="-349250">
              <a:spcBef>
                <a:spcPts val="0"/>
              </a:spcBef>
              <a:spcAft>
                <a:spcPts val="1000"/>
              </a:spcAft>
              <a:buClrTx/>
              <a:buFont typeface="+mj-lt"/>
              <a:buAutoNum type="arabicParenR"/>
            </a:pPr>
            <a:endParaRPr lang="en-US" sz="1900" b="0" dirty="0" smtClean="0">
              <a:solidFill>
                <a:schemeClr val="tx1"/>
              </a:solidFill>
            </a:endParaRPr>
          </a:p>
          <a:p>
            <a:pPr marL="365760" indent="-457200">
              <a:spcBef>
                <a:spcPts val="0"/>
              </a:spcBef>
              <a:buFont typeface="+mj-lt"/>
              <a:buAutoNum type="arabicParenR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365760" indent="-457200">
              <a:spcBef>
                <a:spcPts val="0"/>
              </a:spcBef>
              <a:buFont typeface="+mj-lt"/>
              <a:buAutoNum type="arabicParenR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457200" indent="-457200"/>
            <a:endParaRPr lang="en-US" sz="2400" b="0" dirty="0" smtClean="0"/>
          </a:p>
        </p:txBody>
      </p:sp>
      <p:sp>
        <p:nvSpPr>
          <p:cNvPr id="3077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10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>
                <a:solidFill>
                  <a:schemeClr val="tx1"/>
                </a:solidFill>
              </a:rPr>
              <a:t>Why Offer Voluntary Benefits to Independent Contractors, Owner Operators and/or Lease Purchase Drivers?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123801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*According to American Truck Business Services survey</a:t>
            </a:r>
            <a:endParaRPr lang="en-US" sz="1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>
                <a:solidFill>
                  <a:schemeClr val="tx1"/>
                </a:solidFill>
              </a:rPr>
              <a:t>What Benefits Can Be Made Available to Contractors?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52400" y="1524000"/>
            <a:ext cx="876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Major Medical Plans</a:t>
            </a:r>
            <a:endParaRPr kumimoji="0" lang="en-US" sz="21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Osaka"/>
            </a:endParaRPr>
          </a:p>
          <a:p>
            <a:pPr marL="731520" lvl="1" eaLnBrk="0" hangingPunct="0">
              <a:spcBef>
                <a:spcPct val="20000"/>
              </a:spcBef>
              <a:buFontTx/>
              <a:buChar char="-"/>
              <a:defRPr/>
            </a:pPr>
            <a:r>
              <a:rPr kumimoji="0" lang="en-US" sz="21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Individually Underwritten Plans</a:t>
            </a:r>
          </a:p>
          <a:p>
            <a:pPr marL="731520" lvl="1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2100" i="1" kern="0" dirty="0" smtClean="0">
                <a:latin typeface="+mn-lt"/>
                <a:ea typeface="+mn-ea"/>
              </a:rPr>
              <a:t>  ACA Exchange/Marketplace Options</a:t>
            </a:r>
            <a:endParaRPr kumimoji="0" lang="en-US" sz="21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Osaka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Health Indemnity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Plans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Osaka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Dental Insurance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Vision Insurance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Life Insurance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Disability Income Protection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2100" kern="0" noProof="0" dirty="0" smtClean="0">
                <a:latin typeface="+mn-lt"/>
                <a:ea typeface="+mn-ea"/>
                <a:cs typeface="Osaka"/>
              </a:rPr>
              <a:t>  Accident Insurance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Osaka"/>
            </a:endParaRP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Critical Illness Insurance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Osaka"/>
              </a:rPr>
              <a:t>  Cancer Insurance</a:t>
            </a:r>
          </a:p>
          <a:p>
            <a:pPr marL="2743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2100" kern="0" noProof="0" dirty="0" smtClean="0">
                <a:latin typeface="+mn-lt"/>
                <a:ea typeface="+mn-ea"/>
              </a:rPr>
              <a:t>  CDL Defender - Pre-paid Legal Services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Osak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8261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82615"/>
              </a:solidFill>
              <a:effectLst/>
              <a:uLnTx/>
              <a:uFillTx/>
              <a:latin typeface="+mn-lt"/>
              <a:ea typeface="+mn-ea"/>
              <a:cs typeface="Osak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948" y="1905000"/>
            <a:ext cx="2452852" cy="391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8382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Voluntary Benefits for Independent Contractors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458200" cy="4419600"/>
          </a:xfrm>
        </p:spPr>
        <p:txBody>
          <a:bodyPr/>
          <a:lstStyle/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Association Model – Contractors join an Association which then gives them to access benefits at group discounted rates.  This creates a protective wall between the motor carrier and the 1099 driver.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No employee/employer language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No contributions from motor carrier and no cost to offer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Enrollment handled by licensed enrollers (not motor carrier) via call center </a:t>
            </a:r>
            <a:r>
              <a:rPr lang="en-US" sz="2200" dirty="0" smtClean="0"/>
              <a:t>with recorded calls</a:t>
            </a:r>
            <a:r>
              <a:rPr lang="en-US" sz="2200" dirty="0" smtClean="0">
                <a:solidFill>
                  <a:schemeClr val="tx1"/>
                </a:solidFill>
              </a:rPr>
              <a:t> and/or on-site terminal visits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Premiums collected via settlement deduction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Weekly settlement deductions are started 1 month prior to effective date of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coverage… to ensure a full month of premiums/fees are collected in advance of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coverage starting .  </a:t>
            </a:r>
            <a:r>
              <a:rPr lang="en-US" sz="1600" dirty="0" smtClean="0"/>
              <a:t>Avoids </a:t>
            </a:r>
            <a:r>
              <a:rPr lang="en-US" sz="1600" dirty="0" smtClean="0">
                <a:solidFill>
                  <a:schemeClr val="tx1"/>
                </a:solidFill>
              </a:rPr>
              <a:t>risk of cost </a:t>
            </a:r>
            <a:r>
              <a:rPr lang="en-US" sz="1600" dirty="0" smtClean="0"/>
              <a:t>or bill reconciliation for the </a:t>
            </a:r>
            <a:r>
              <a:rPr lang="en-US" sz="1600" dirty="0" smtClean="0">
                <a:solidFill>
                  <a:schemeClr val="tx1"/>
                </a:solidFill>
              </a:rPr>
              <a:t>motor carrier if a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driver leaves or goes negative.  UTBA will contact the driver if they get behind on payment.</a:t>
            </a:r>
          </a:p>
          <a:p>
            <a:pPr marL="457200" indent="-457200">
              <a:spcAft>
                <a:spcPts val="1000"/>
              </a:spcAft>
              <a:buClrTx/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077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6248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>
                <a:solidFill>
                  <a:schemeClr val="tx1"/>
                </a:solidFill>
              </a:rPr>
              <a:t>How Do These Programs Work?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Voluntary Benefits for Independent Contractors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YYW9rnD9pKE/T0aVjYem2gI/AAAAAAAAEuA/DzGpzsrPnYk/s1600/key-puzzle-nb14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44423"/>
            <a:ext cx="1295400" cy="1189177"/>
          </a:xfrm>
          <a:prstGeom prst="rect">
            <a:avLst/>
          </a:prstGeom>
          <a:noFill/>
        </p:spPr>
      </p:pic>
      <p:sp>
        <p:nvSpPr>
          <p:cNvPr id="3075" name="Content Placeholder 8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534400" cy="4267200"/>
          </a:xfrm>
        </p:spPr>
        <p:txBody>
          <a:bodyPr/>
          <a:lstStyle/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b="1" dirty="0" smtClean="0"/>
              <a:t>Solid </a:t>
            </a:r>
            <a:r>
              <a:rPr lang="en-US" sz="2200" b="1" dirty="0" smtClean="0">
                <a:solidFill>
                  <a:schemeClr val="tx1"/>
                </a:solidFill>
              </a:rPr>
              <a:t>Benefit Package - </a:t>
            </a:r>
            <a:r>
              <a:rPr lang="en-US" sz="2000" dirty="0"/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est rates, coverage and guarantee issue provisions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b="1" dirty="0" smtClean="0"/>
              <a:t>Full Service Enrollment Team - </a:t>
            </a:r>
            <a:r>
              <a:rPr lang="en-US" sz="2000" dirty="0"/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icensed experienced enrollers, adequately staffed, multi-lingual, makes outbound calls and offers on-site meetings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b="1" dirty="0" smtClean="0"/>
              <a:t>Simplified Administration and Flexible Billing - </a:t>
            </a:r>
            <a:r>
              <a:rPr lang="en-US" sz="2200" dirty="0"/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hould require very little administrative work for motor carrier with online systems/tracking available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b="1" dirty="0" smtClean="0"/>
              <a:t>Perpetual Enrollment Focus - </a:t>
            </a:r>
            <a:r>
              <a:rPr lang="en-US" sz="2000" dirty="0"/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ost enrollment firms focus on initial roll-out with no ongoing outreach or support for new contractors causing program to diminish over time - select a partner that is proactive all year long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r>
              <a:rPr lang="en-US" sz="2200" b="1" dirty="0" smtClean="0"/>
              <a:t>Portability - </a:t>
            </a:r>
            <a:r>
              <a:rPr lang="en-US" sz="2200" dirty="0"/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ontractors can keep benefits if lease or contract terminates</a:t>
            </a:r>
          </a:p>
          <a:p>
            <a:pPr marL="290513" indent="-290513">
              <a:spcAft>
                <a:spcPts val="1000"/>
              </a:spcAft>
              <a:buClrTx/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077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534400" cy="609600"/>
          </a:xfrm>
        </p:spPr>
        <p:txBody>
          <a:bodyPr/>
          <a:lstStyle/>
          <a:p>
            <a:pPr marL="1379538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</a:rPr>
              <a:t>Selecting the Right Association Program: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Voluntary Benefits for Independent Contractors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2590800"/>
            <a:ext cx="8839200" cy="3886200"/>
          </a:xfrm>
        </p:spPr>
        <p:txBody>
          <a:bodyPr/>
          <a:lstStyle/>
          <a:p>
            <a:pPr>
              <a:spcAft>
                <a:spcPts val="1000"/>
              </a:spcAft>
              <a:buClrTx/>
              <a:defRPr/>
            </a:pPr>
            <a:r>
              <a:rPr lang="en-US" sz="2200" b="1" u="sng" dirty="0" smtClean="0">
                <a:solidFill>
                  <a:schemeClr val="tx1"/>
                </a:solidFill>
              </a:rPr>
              <a:t>Advantages of the Cottingham &amp; Butler/UTBA Contractor Program:</a:t>
            </a:r>
          </a:p>
          <a:p>
            <a:pPr>
              <a:spcAft>
                <a:spcPts val="1000"/>
              </a:spcAft>
              <a:buClrTx/>
              <a:buFont typeface="Arial" pitchFamily="34" charset="0"/>
              <a:buChar char="•"/>
              <a:defRPr/>
            </a:pPr>
            <a:r>
              <a:rPr lang="en-US" sz="2100" b="0" dirty="0" smtClean="0">
                <a:solidFill>
                  <a:schemeClr val="tx1"/>
                </a:solidFill>
              </a:rPr>
              <a:t>  Best overall full package of benefits at group discounted rates</a:t>
            </a:r>
          </a:p>
          <a:p>
            <a:pPr>
              <a:spcAft>
                <a:spcPts val="1000"/>
              </a:spcAft>
              <a:buClrTx/>
              <a:buFont typeface="Arial" pitchFamily="34" charset="0"/>
              <a:buChar char="•"/>
              <a:defRPr/>
            </a:pPr>
            <a:r>
              <a:rPr lang="en-US" sz="2100" b="0" dirty="0" smtClean="0">
                <a:solidFill>
                  <a:schemeClr val="tx1"/>
                </a:solidFill>
              </a:rPr>
              <a:t>  Guarantee issue products with higher benefit limits than most</a:t>
            </a:r>
          </a:p>
          <a:p>
            <a:pPr>
              <a:spcAft>
                <a:spcPts val="1000"/>
              </a:spcAft>
              <a:buClrTx/>
              <a:buFont typeface="Arial" pitchFamily="34" charset="0"/>
              <a:buChar char="•"/>
              <a:defRPr/>
            </a:pPr>
            <a:r>
              <a:rPr lang="en-US" sz="2100" b="0" dirty="0" smtClean="0">
                <a:solidFill>
                  <a:schemeClr val="tx1"/>
                </a:solidFill>
              </a:rPr>
              <a:t>  Exclusive high benefit limited medical plan with critical illness rider</a:t>
            </a:r>
          </a:p>
          <a:p>
            <a:pPr marL="231775" indent="-231775">
              <a:spcAft>
                <a:spcPts val="1000"/>
              </a:spcAft>
              <a:buClrTx/>
              <a:buFont typeface="Arial" pitchFamily="34" charset="0"/>
              <a:buChar char="•"/>
              <a:defRPr/>
            </a:pPr>
            <a:r>
              <a:rPr lang="en-US" sz="2100" b="0" dirty="0" smtClean="0">
                <a:solidFill>
                  <a:schemeClr val="tx1"/>
                </a:solidFill>
              </a:rPr>
              <a:t>Best overall dental and disability plans available in the marketplace</a:t>
            </a:r>
          </a:p>
          <a:p>
            <a:pPr marL="231775" indent="-231775">
              <a:spcAft>
                <a:spcPts val="1000"/>
              </a:spcAft>
              <a:buClrTx/>
              <a:buFont typeface="Arial" pitchFamily="34" charset="0"/>
              <a:buChar char="•"/>
              <a:defRPr/>
            </a:pPr>
            <a:r>
              <a:rPr lang="en-US" sz="2100" b="0" dirty="0" smtClean="0">
                <a:solidFill>
                  <a:schemeClr val="tx1"/>
                </a:solidFill>
              </a:rPr>
              <a:t>Dedicated C&amp;B Call Center – licensed full-time live enrollers who work exclusively with drivers (</a:t>
            </a:r>
            <a:r>
              <a:rPr lang="en-US" sz="2100" b="0" i="1" dirty="0" smtClean="0">
                <a:solidFill>
                  <a:schemeClr val="tx1"/>
                </a:solidFill>
              </a:rPr>
              <a:t>Spanish and English Speaking)  </a:t>
            </a:r>
            <a:r>
              <a:rPr lang="en-US" sz="2200" b="0" i="1" dirty="0" smtClean="0">
                <a:solidFill>
                  <a:schemeClr val="tx1"/>
                </a:solidFill>
              </a:rPr>
              <a:t/>
            </a:r>
            <a:br>
              <a:rPr lang="en-US" sz="2200" b="0" i="1" dirty="0" smtClean="0">
                <a:solidFill>
                  <a:schemeClr val="tx1"/>
                </a:solidFill>
              </a:rPr>
            </a:br>
            <a:r>
              <a:rPr lang="en-US" sz="500" b="0" i="1" dirty="0" smtClean="0">
                <a:solidFill>
                  <a:schemeClr val="tx1"/>
                </a:solidFill>
              </a:rPr>
              <a:t/>
            </a:r>
            <a:br>
              <a:rPr lang="en-US" sz="500" b="0" i="1" dirty="0" smtClean="0">
                <a:solidFill>
                  <a:schemeClr val="tx1"/>
                </a:solidFill>
              </a:rPr>
            </a:br>
            <a:r>
              <a:rPr lang="en-US" sz="500" b="0" i="1" dirty="0" smtClean="0">
                <a:solidFill>
                  <a:schemeClr val="tx1"/>
                </a:solidFill>
              </a:rPr>
              <a:t/>
            </a:r>
            <a:br>
              <a:rPr lang="en-US" sz="500" b="0" i="1" dirty="0" smtClean="0">
                <a:solidFill>
                  <a:schemeClr val="tx1"/>
                </a:solidFill>
              </a:rPr>
            </a:br>
            <a:r>
              <a:rPr lang="en-US" sz="1800" b="0" i="1" dirty="0" smtClean="0">
                <a:solidFill>
                  <a:schemeClr val="tx1"/>
                </a:solidFill>
              </a:rPr>
              <a:t>*** Will also provide on-site enrollment options at terminals*** </a:t>
            </a:r>
          </a:p>
          <a:p>
            <a:pPr marL="231775" indent="-231775">
              <a:spcAft>
                <a:spcPts val="1000"/>
              </a:spcAft>
              <a:buClrTx/>
              <a:buFont typeface="Arial" pitchFamily="34" charset="0"/>
              <a:buChar char="•"/>
              <a:defRPr/>
            </a:pPr>
            <a:endParaRPr lang="en-US" sz="2200" b="0" dirty="0" smtClean="0">
              <a:solidFill>
                <a:schemeClr val="tx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228600" y="9906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982615"/>
              </a:buClr>
              <a:buFont typeface="Times" pitchFamily="18" charset="0"/>
              <a:buNone/>
              <a:defRPr/>
            </a:pP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UTBA (Universal </a:t>
            </a:r>
            <a:r>
              <a:rPr lang="en-US" sz="1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Trucking Benefits </a:t>
            </a: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Association) </a:t>
            </a:r>
            <a:b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</a:b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has been in </a:t>
            </a:r>
            <a:r>
              <a:rPr lang="en-US" sz="1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business for over </a:t>
            </a: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30 </a:t>
            </a:r>
            <a:r>
              <a:rPr lang="en-US" sz="1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years working </a:t>
            </a: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/>
            </a:r>
            <a:b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</a:b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exclusively  with </a:t>
            </a:r>
            <a:r>
              <a:rPr lang="en-US" sz="1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1099 </a:t>
            </a: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drivers.  UTBA </a:t>
            </a:r>
            <a:r>
              <a:rPr lang="en-US" sz="1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works </a:t>
            </a: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with </a:t>
            </a:r>
            <a:b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</a:b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hundreds of motor carriers nationally, providing affordable group level benefits and best-in-class service to </a:t>
            </a:r>
            <a:r>
              <a:rPr lang="en-US" sz="1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their independent </a:t>
            </a:r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contractors and lease purchase drivers. </a:t>
            </a:r>
            <a:endParaRPr lang="en-US" sz="19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0" hangingPunct="0">
              <a:spcBef>
                <a:spcPct val="20000"/>
              </a:spcBef>
              <a:buClr>
                <a:srgbClr val="982615"/>
              </a:buClr>
              <a:buFont typeface="Times" pitchFamily="18" charset="0"/>
              <a:buNone/>
              <a:defRPr/>
            </a:pPr>
            <a:endParaRPr lang="en-US" sz="1600" b="1" kern="0" dirty="0">
              <a:solidFill>
                <a:srgbClr val="982615"/>
              </a:solidFill>
              <a:latin typeface="+mn-lt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Cottingham &amp; Butler/UTBA Partnership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95562"/>
            <a:ext cx="3352800" cy="63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2213583" cy="293863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270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Marketing and Enrollment Materials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8610600" cy="231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indent="-174625" defTabSz="914400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dirty="0" smtClean="0">
              <a:cs typeface="ＭＳ Ｐゴシック" charset="-128"/>
            </a:endParaRPr>
          </a:p>
          <a:p>
            <a:pPr marL="174625" indent="-174625" eaLnBrk="0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100" dirty="0" smtClean="0">
                <a:latin typeface="+mn-lt"/>
                <a:cs typeface="ＭＳ Ｐゴシック" charset="-128"/>
              </a:rPr>
              <a:t>Books, brochures and any other materials you wish to use can be customized with your truck photos, logos, etc. if desired</a:t>
            </a:r>
          </a:p>
          <a:p>
            <a:pPr marL="174625" indent="-174625" eaLnBrk="0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100" dirty="0" smtClean="0">
                <a:latin typeface="+mn-lt"/>
                <a:cs typeface="ＭＳ Ｐゴシック" charset="-128"/>
              </a:rPr>
              <a:t>Electronic versions of all materials available for posting online or emailing</a:t>
            </a:r>
          </a:p>
          <a:p>
            <a:pPr marL="174625" indent="-174625" eaLnBrk="0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100" dirty="0" smtClean="0">
                <a:latin typeface="+mn-lt"/>
                <a:cs typeface="ＭＳ Ｐゴシック" charset="-128"/>
              </a:rPr>
              <a:t>Videos are also available for you link to online or show at orientation</a:t>
            </a:r>
          </a:p>
          <a:p>
            <a:pPr marL="174625" marR="0" lvl="0" indent="-174625" defTabSz="914400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SzTx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dirty="0" smtClean="0">
              <a:cs typeface="ＭＳ Ｐゴシック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36443">
            <a:off x="5251401" y="3253084"/>
            <a:ext cx="3226320" cy="24930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79955">
            <a:off x="954389" y="2843776"/>
            <a:ext cx="2268067" cy="293514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397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19546" t="21875" r="21303" b="8333"/>
          <a:stretch>
            <a:fillRect/>
          </a:stretch>
        </p:blipFill>
        <p:spPr bwMode="auto">
          <a:xfrm>
            <a:off x="3886200" y="4800600"/>
            <a:ext cx="2437494" cy="161695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032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6019800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www.myutba.com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912526"/>
            <a:ext cx="8686800" cy="591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4625" indent="-174625" eaLnBrk="0" hangingPunct="0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b="1" dirty="0" smtClean="0">
                <a:latin typeface="+mn-lt"/>
                <a:cs typeface="ＭＳ Ｐゴシック" charset="-128"/>
              </a:rPr>
              <a:t>All materials</a:t>
            </a:r>
            <a:r>
              <a:rPr lang="en-US" sz="2000" dirty="0" smtClean="0">
                <a:latin typeface="+mn-lt"/>
                <a:cs typeface="ＭＳ Ｐゴシック" charset="-128"/>
              </a:rPr>
              <a:t>… books, brochures, memos and letters will be printed and mailed or distributed to your contractors with </a:t>
            </a:r>
            <a:r>
              <a:rPr lang="en-US" sz="2000" b="1" dirty="0" smtClean="0">
                <a:latin typeface="+mn-lt"/>
                <a:cs typeface="ＭＳ Ｐゴシック" charset="-128"/>
              </a:rPr>
              <a:t>NO COST </a:t>
            </a:r>
            <a:r>
              <a:rPr lang="en-US" sz="2000" dirty="0" smtClean="0">
                <a:latin typeface="+mn-lt"/>
                <a:cs typeface="ＭＳ Ｐゴシック" charset="-128"/>
              </a:rPr>
              <a:t>to the motor carrier.</a:t>
            </a:r>
          </a:p>
          <a:p>
            <a:pPr marL="174625" indent="-174625" eaLnBrk="0" hangingPunct="0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b="1" dirty="0" smtClean="0">
                <a:latin typeface="+mn-lt"/>
                <a:cs typeface="ＭＳ Ｐゴシック" charset="-128"/>
              </a:rPr>
              <a:t>All certificates, contracts, communication materials, documents, etc. have been thoroughly analyzed and approved </a:t>
            </a:r>
            <a:r>
              <a:rPr lang="en-US" sz="2000" dirty="0" smtClean="0">
                <a:latin typeface="+mn-lt"/>
                <a:cs typeface="ＭＳ Ｐゴシック" charset="-128"/>
              </a:rPr>
              <a:t>by the most respected and widely used legal firm in the country to ensure no risk or liability for the motor carrier related to potential employee/employer relationship implications due to offering a “benefit program”.  The association and approved contracts, products and set up provides clear delineation and protection for the motor carrier even when offering payment options through settlement deduction. </a:t>
            </a:r>
          </a:p>
          <a:p>
            <a:pPr marL="174625" indent="-174625" eaLnBrk="0" hangingPunct="0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b="1" dirty="0" smtClean="0">
                <a:latin typeface="+mn-lt"/>
                <a:cs typeface="ＭＳ Ｐゴシック" charset="-128"/>
              </a:rPr>
              <a:t>Call center enrollment</a:t>
            </a:r>
            <a:r>
              <a:rPr lang="en-US" sz="2000" dirty="0" smtClean="0">
                <a:latin typeface="+mn-lt"/>
                <a:cs typeface="ＭＳ Ｐゴシック" charset="-128"/>
              </a:rPr>
              <a:t> (paperless – recorded calls – no applications required for group products).  </a:t>
            </a:r>
            <a:r>
              <a:rPr lang="en-US" sz="2000" i="1" dirty="0" smtClean="0">
                <a:latin typeface="+mn-lt"/>
                <a:cs typeface="ＭＳ Ｐゴシック" charset="-128"/>
              </a:rPr>
              <a:t>Major medical must be purchased separately.  </a:t>
            </a:r>
            <a:r>
              <a:rPr lang="en-US" sz="2000" dirty="0" smtClean="0">
                <a:latin typeface="+mn-lt"/>
                <a:cs typeface="ＭＳ Ｐゴシック" charset="-128"/>
              </a:rPr>
              <a:t>Our UTBA enrollment team will make outbound calls and can also be available at terminals for in-person meetings with the contractors if you prefer that.</a:t>
            </a:r>
          </a:p>
          <a:p>
            <a:pPr marL="174625" indent="-174625" eaLnBrk="0" hangingPunct="0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b="1" dirty="0" smtClean="0">
                <a:latin typeface="+mn-lt"/>
                <a:cs typeface="ＭＳ Ｐゴシック" charset="-128"/>
              </a:rPr>
              <a:t>Exclusive administration system integration available </a:t>
            </a:r>
            <a:r>
              <a:rPr lang="en-US" sz="2000" dirty="0" smtClean="0">
                <a:latin typeface="+mn-lt"/>
                <a:cs typeface="ＭＳ Ｐゴシック" charset="-128"/>
              </a:rPr>
              <a:t>through CBA with all contractor insurance products offered through the motor carrier (ease of administration not available through other program offerings) – makes it easy to track, run reports and reconcile billing (if necessary) in one system.</a:t>
            </a:r>
          </a:p>
          <a:p>
            <a:pPr marL="174625" indent="-174625" eaLnBrk="0" hangingPunct="0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dirty="0" smtClean="0">
              <a:cs typeface="ＭＳ Ｐゴシック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Marketing and Enrollment Materials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495800" y="3429000"/>
          <a:ext cx="4287837" cy="270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1"/>
          <p:cNvSpPr txBox="1">
            <a:spLocks/>
          </p:cNvSpPr>
          <p:nvPr/>
        </p:nvSpPr>
        <p:spPr>
          <a:xfrm>
            <a:off x="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rgbClr val="982615"/>
              </a:buClr>
              <a:defRPr/>
            </a:pPr>
            <a:endParaRPr lang="en-US" sz="1700" b="1" kern="0" dirty="0">
              <a:solidFill>
                <a:srgbClr val="98261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534" y="1066800"/>
            <a:ext cx="4648466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29200" y="1125141"/>
            <a:ext cx="40386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UTBA Enrollment Percentage</a:t>
            </a:r>
          </a:p>
          <a:p>
            <a:r>
              <a:rPr lang="en-US" sz="2000" b="1" dirty="0" smtClean="0"/>
              <a:t>Average is twice as high as other associations… Why?</a:t>
            </a:r>
            <a:r>
              <a:rPr lang="en-US" sz="500" b="1" dirty="0" smtClean="0"/>
              <a:t/>
            </a:r>
            <a:br>
              <a:rPr lang="en-US" sz="500" b="1" dirty="0" smtClean="0"/>
            </a:br>
            <a:endParaRPr lang="en-US" sz="500" b="1" dirty="0" smtClean="0"/>
          </a:p>
          <a:p>
            <a:r>
              <a:rPr lang="en-US" dirty="0" smtClean="0"/>
              <a:t>    - Tenured Enrollers</a:t>
            </a:r>
          </a:p>
          <a:p>
            <a:r>
              <a:rPr lang="en-US" dirty="0" smtClean="0"/>
              <a:t>    - Better Benefits and Rates</a:t>
            </a:r>
          </a:p>
          <a:p>
            <a:r>
              <a:rPr lang="en-US" dirty="0" smtClean="0"/>
              <a:t>    - Understand Unique Driver Needs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038600"/>
            <a:ext cx="4038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Most Popular Products Purchased by Drivers:</a:t>
            </a:r>
            <a:endParaRPr lang="en-US" sz="800" b="1" dirty="0" smtClean="0"/>
          </a:p>
          <a:p>
            <a:endParaRPr lang="en-US" sz="5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Disability Income Protection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Dental Insurance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Life Insurance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Vision Insurance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</a:rPr>
              <a:t>C&amp;B/UTBA Enrollment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BBA404-A349-4733-BBC5-5AD410F3435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24093</TotalTime>
  <Words>741</Words>
  <Application>Microsoft Office PowerPoint</Application>
  <PresentationFormat>On-screen Show (4:3)</PresentationFormat>
  <Paragraphs>114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Osaka</vt:lpstr>
      <vt:lpstr>Times</vt:lpstr>
      <vt:lpstr>Office Theme</vt:lpstr>
      <vt:lpstr>PowerPoint Presentation</vt:lpstr>
      <vt:lpstr>Voluntary Benefits for Independent Contractors</vt:lpstr>
      <vt:lpstr>Voluntary Benefits for Independent Contractors</vt:lpstr>
      <vt:lpstr>Voluntary Benefits for Independent Contractors</vt:lpstr>
      <vt:lpstr>Voluntary Benefits for Independent Contractors</vt:lpstr>
      <vt:lpstr>Cottingham &amp; Butler/UTBA Partnership</vt:lpstr>
      <vt:lpstr>Marketing and Enrollment Materials</vt:lpstr>
      <vt:lpstr>Marketing and Enrollment Materials</vt:lpstr>
      <vt:lpstr>C&amp;B/UTBA Enrollment Statistics</vt:lpstr>
      <vt:lpstr>Implementing the C&amp;B/UTBA Program</vt:lpstr>
      <vt:lpstr>PowerPoint Presentation</vt:lpstr>
    </vt:vector>
  </TitlesOfParts>
  <Company>Cottingham &amp; Butler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kherrig</dc:creator>
  <cp:lastModifiedBy>ANDREA GRAVES</cp:lastModifiedBy>
  <cp:revision>417</cp:revision>
  <cp:lastPrinted>2018-07-06T20:57:13Z</cp:lastPrinted>
  <dcterms:created xsi:type="dcterms:W3CDTF">2011-06-27T17:01:32Z</dcterms:created>
  <dcterms:modified xsi:type="dcterms:W3CDTF">2018-07-06T21:06:01Z</dcterms:modified>
</cp:coreProperties>
</file>