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Lst>
  <p:notesMasterIdLst>
    <p:notesMasterId r:id="rId42"/>
  </p:notesMasterIdLst>
  <p:handoutMasterIdLst>
    <p:handoutMasterId r:id="rId43"/>
  </p:handoutMasterIdLst>
  <p:sldIdLst>
    <p:sldId id="785" r:id="rId2"/>
    <p:sldId id="869" r:id="rId3"/>
    <p:sldId id="870" r:id="rId4"/>
    <p:sldId id="842" r:id="rId5"/>
    <p:sldId id="877" r:id="rId6"/>
    <p:sldId id="885" r:id="rId7"/>
    <p:sldId id="849" r:id="rId8"/>
    <p:sldId id="871" r:id="rId9"/>
    <p:sldId id="872" r:id="rId10"/>
    <p:sldId id="873" r:id="rId11"/>
    <p:sldId id="874" r:id="rId12"/>
    <p:sldId id="875" r:id="rId13"/>
    <p:sldId id="816" r:id="rId14"/>
    <p:sldId id="859" r:id="rId15"/>
    <p:sldId id="845" r:id="rId16"/>
    <p:sldId id="892" r:id="rId17"/>
    <p:sldId id="887" r:id="rId18"/>
    <p:sldId id="878" r:id="rId19"/>
    <p:sldId id="879" r:id="rId20"/>
    <p:sldId id="855" r:id="rId21"/>
    <p:sldId id="856" r:id="rId22"/>
    <p:sldId id="867" r:id="rId23"/>
    <p:sldId id="866" r:id="rId24"/>
    <p:sldId id="847" r:id="rId25"/>
    <p:sldId id="889" r:id="rId26"/>
    <p:sldId id="888" r:id="rId27"/>
    <p:sldId id="881" r:id="rId28"/>
    <p:sldId id="880" r:id="rId29"/>
    <p:sldId id="882" r:id="rId30"/>
    <p:sldId id="850" r:id="rId31"/>
    <p:sldId id="863" r:id="rId32"/>
    <p:sldId id="804" r:id="rId33"/>
    <p:sldId id="762" r:id="rId34"/>
    <p:sldId id="838" r:id="rId35"/>
    <p:sldId id="864" r:id="rId36"/>
    <p:sldId id="868" r:id="rId37"/>
    <p:sldId id="886" r:id="rId38"/>
    <p:sldId id="890" r:id="rId39"/>
    <p:sldId id="891" r:id="rId40"/>
    <p:sldId id="774" r:id="rId41"/>
  </p:sldIdLst>
  <p:sldSz cx="9144000" cy="6858000" type="screen4x3"/>
  <p:notesSz cx="6985000" cy="9283700"/>
  <p:defaultTextStyle>
    <a:defPPr>
      <a:defRPr lang="en-US"/>
    </a:defPPr>
    <a:lvl1pPr algn="ctr" rtl="0" fontAlgn="base">
      <a:spcBef>
        <a:spcPct val="50000"/>
      </a:spcBef>
      <a:spcAft>
        <a:spcPct val="0"/>
      </a:spcAft>
      <a:defRPr sz="2400" kern="1200">
        <a:solidFill>
          <a:schemeClr val="tx1"/>
        </a:solidFill>
        <a:latin typeface="Arial" charset="0"/>
        <a:ea typeface="+mn-ea"/>
        <a:cs typeface="+mn-cs"/>
      </a:defRPr>
    </a:lvl1pPr>
    <a:lvl2pPr marL="457200" algn="ctr" rtl="0" fontAlgn="base">
      <a:spcBef>
        <a:spcPct val="50000"/>
      </a:spcBef>
      <a:spcAft>
        <a:spcPct val="0"/>
      </a:spcAft>
      <a:defRPr sz="2400" kern="1200">
        <a:solidFill>
          <a:schemeClr val="tx1"/>
        </a:solidFill>
        <a:latin typeface="Arial" charset="0"/>
        <a:ea typeface="+mn-ea"/>
        <a:cs typeface="+mn-cs"/>
      </a:defRPr>
    </a:lvl2pPr>
    <a:lvl3pPr marL="914400" algn="ctr" rtl="0" fontAlgn="base">
      <a:spcBef>
        <a:spcPct val="50000"/>
      </a:spcBef>
      <a:spcAft>
        <a:spcPct val="0"/>
      </a:spcAft>
      <a:defRPr sz="2400" kern="1200">
        <a:solidFill>
          <a:schemeClr val="tx1"/>
        </a:solidFill>
        <a:latin typeface="Arial" charset="0"/>
        <a:ea typeface="+mn-ea"/>
        <a:cs typeface="+mn-cs"/>
      </a:defRPr>
    </a:lvl3pPr>
    <a:lvl4pPr marL="1371600" algn="ctr" rtl="0" fontAlgn="base">
      <a:spcBef>
        <a:spcPct val="50000"/>
      </a:spcBef>
      <a:spcAft>
        <a:spcPct val="0"/>
      </a:spcAft>
      <a:defRPr sz="2400" kern="1200">
        <a:solidFill>
          <a:schemeClr val="tx1"/>
        </a:solidFill>
        <a:latin typeface="Arial" charset="0"/>
        <a:ea typeface="+mn-ea"/>
        <a:cs typeface="+mn-cs"/>
      </a:defRPr>
    </a:lvl4pPr>
    <a:lvl5pPr marL="1828800" algn="ctr"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89">
          <p15:clr>
            <a:srgbClr val="A4A3A4"/>
          </p15:clr>
        </p15:guide>
        <p15:guide id="2" orient="horz" pos="3892">
          <p15:clr>
            <a:srgbClr val="A4A3A4"/>
          </p15:clr>
        </p15:guide>
        <p15:guide id="3" orient="horz" pos="2751">
          <p15:clr>
            <a:srgbClr val="A4A3A4"/>
          </p15:clr>
        </p15:guide>
        <p15:guide id="4" orient="horz" pos="1737">
          <p15:clr>
            <a:srgbClr val="A4A3A4"/>
          </p15:clr>
        </p15:guide>
        <p15:guide id="5" pos="104">
          <p15:clr>
            <a:srgbClr val="A4A3A4"/>
          </p15:clr>
        </p15:guide>
        <p15:guide id="6" pos="2882">
          <p15:clr>
            <a:srgbClr val="A4A3A4"/>
          </p15:clr>
        </p15:guide>
        <p15:guide id="7" pos="5759">
          <p15:clr>
            <a:srgbClr val="A4A3A4"/>
          </p15:clr>
        </p15:guide>
        <p15:guide id="8" pos="398">
          <p15:clr>
            <a:srgbClr val="A4A3A4"/>
          </p15:clr>
        </p15:guide>
        <p15:guide id="9" pos="53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8D7EA"/>
    <a:srgbClr val="95B3D7"/>
    <a:srgbClr val="C4BD97"/>
    <a:srgbClr val="C3D69B"/>
    <a:srgbClr val="003366"/>
    <a:srgbClr val="336699"/>
    <a:srgbClr val="33CC33"/>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30" autoAdjust="0"/>
    <p:restoredTop sz="95982" autoAdjust="0"/>
  </p:normalViewPr>
  <p:slideViewPr>
    <p:cSldViewPr snapToGrid="0">
      <p:cViewPr>
        <p:scale>
          <a:sx n="60" d="100"/>
          <a:sy n="60" d="100"/>
        </p:scale>
        <p:origin x="3760" y="1288"/>
      </p:cViewPr>
      <p:guideLst>
        <p:guide orient="horz" pos="589"/>
        <p:guide orient="horz" pos="3892"/>
        <p:guide orient="horz" pos="2751"/>
        <p:guide orient="horz" pos="1737"/>
        <p:guide pos="104"/>
        <p:guide pos="2882"/>
        <p:guide pos="5759"/>
        <p:guide pos="398"/>
        <p:guide pos="53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 y="0"/>
            <a:ext cx="3023955" cy="46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t" anchorCtr="0" compatLnSpc="1">
            <a:prstTxWarp prst="textNoShape">
              <a:avLst/>
            </a:prstTxWarp>
          </a:bodyPr>
          <a:lstStyle>
            <a:lvl1pPr algn="l" defTabSz="927195" eaLnBrk="0" hangingPunct="0">
              <a:spcBef>
                <a:spcPct val="0"/>
              </a:spcBef>
              <a:defRPr sz="1200">
                <a:latin typeface="Times New Roman" pitchFamily="18" charset="0"/>
              </a:defRPr>
            </a:lvl1pPr>
          </a:lstStyle>
          <a:p>
            <a:pPr>
              <a:defRPr/>
            </a:pPr>
            <a:endParaRPr lang="en-US" dirty="0"/>
          </a:p>
        </p:txBody>
      </p:sp>
      <p:sp>
        <p:nvSpPr>
          <p:cNvPr id="57347" name="Rectangle 3"/>
          <p:cNvSpPr>
            <a:spLocks noGrp="1" noChangeArrowheads="1"/>
          </p:cNvSpPr>
          <p:nvPr>
            <p:ph type="dt" sz="quarter" idx="1"/>
          </p:nvPr>
        </p:nvSpPr>
        <p:spPr bwMode="auto">
          <a:xfrm>
            <a:off x="3961046" y="0"/>
            <a:ext cx="3023954" cy="46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t" anchorCtr="0" compatLnSpc="1">
            <a:prstTxWarp prst="textNoShape">
              <a:avLst/>
            </a:prstTxWarp>
          </a:bodyPr>
          <a:lstStyle>
            <a:lvl1pPr algn="r" defTabSz="927195" eaLnBrk="0" hangingPunct="0">
              <a:spcBef>
                <a:spcPct val="0"/>
              </a:spcBef>
              <a:defRPr sz="1200">
                <a:latin typeface="Times New Roman" pitchFamily="18" charset="0"/>
              </a:defRPr>
            </a:lvl1pPr>
          </a:lstStyle>
          <a:p>
            <a:pPr>
              <a:defRPr/>
            </a:pPr>
            <a:endParaRPr lang="en-US" dirty="0"/>
          </a:p>
        </p:txBody>
      </p:sp>
      <p:sp>
        <p:nvSpPr>
          <p:cNvPr id="57348" name="Rectangle 4"/>
          <p:cNvSpPr>
            <a:spLocks noGrp="1" noChangeArrowheads="1"/>
          </p:cNvSpPr>
          <p:nvPr>
            <p:ph type="ftr" sz="quarter" idx="2"/>
          </p:nvPr>
        </p:nvSpPr>
        <p:spPr bwMode="auto">
          <a:xfrm>
            <a:off x="1" y="8818556"/>
            <a:ext cx="3023955" cy="46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b" anchorCtr="0" compatLnSpc="1">
            <a:prstTxWarp prst="textNoShape">
              <a:avLst/>
            </a:prstTxWarp>
          </a:bodyPr>
          <a:lstStyle>
            <a:lvl1pPr algn="l" defTabSz="927195" eaLnBrk="0" hangingPunct="0">
              <a:spcBef>
                <a:spcPct val="0"/>
              </a:spcBef>
              <a:defRPr sz="1200">
                <a:latin typeface="Times New Roman" pitchFamily="18" charset="0"/>
              </a:defRPr>
            </a:lvl1pPr>
          </a:lstStyle>
          <a:p>
            <a:pPr>
              <a:defRPr/>
            </a:pPr>
            <a:endParaRPr lang="en-US" dirty="0"/>
          </a:p>
        </p:txBody>
      </p:sp>
      <p:sp>
        <p:nvSpPr>
          <p:cNvPr id="57349" name="Rectangle 5"/>
          <p:cNvSpPr>
            <a:spLocks noGrp="1" noChangeArrowheads="1"/>
          </p:cNvSpPr>
          <p:nvPr>
            <p:ph type="sldNum" sz="quarter" idx="3"/>
          </p:nvPr>
        </p:nvSpPr>
        <p:spPr bwMode="auto">
          <a:xfrm>
            <a:off x="3961046" y="8818556"/>
            <a:ext cx="3023954" cy="46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b" anchorCtr="0" compatLnSpc="1">
            <a:prstTxWarp prst="textNoShape">
              <a:avLst/>
            </a:prstTxWarp>
          </a:bodyPr>
          <a:lstStyle>
            <a:lvl1pPr algn="r" defTabSz="927195" eaLnBrk="0" hangingPunct="0">
              <a:spcBef>
                <a:spcPct val="0"/>
              </a:spcBef>
              <a:defRPr sz="1200">
                <a:latin typeface="Times New Roman" pitchFamily="18" charset="0"/>
              </a:defRPr>
            </a:lvl1pPr>
          </a:lstStyle>
          <a:p>
            <a:pPr>
              <a:defRPr/>
            </a:pPr>
            <a:fld id="{51786387-1921-4BCD-A927-FC62BE86ACE0}" type="slidenum">
              <a:rPr lang="en-US"/>
              <a:pPr>
                <a:defRPr/>
              </a:pPr>
              <a:t>‹#›</a:t>
            </a:fld>
            <a:endParaRPr lang="en-US" dirty="0"/>
          </a:p>
        </p:txBody>
      </p:sp>
    </p:spTree>
    <p:extLst>
      <p:ext uri="{BB962C8B-B14F-4D97-AF65-F5344CB8AC3E}">
        <p14:creationId xmlns:p14="http://schemas.microsoft.com/office/powerpoint/2010/main" val="3215500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3023955" cy="46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t" anchorCtr="0" compatLnSpc="1">
            <a:prstTxWarp prst="textNoShape">
              <a:avLst/>
            </a:prstTxWarp>
          </a:bodyPr>
          <a:lstStyle>
            <a:lvl1pPr algn="l" defTabSz="927195" eaLnBrk="0" hangingPunct="0">
              <a:spcBef>
                <a:spcPct val="0"/>
              </a:spcBef>
              <a:defRPr sz="1200">
                <a:latin typeface="Times New Roman" pitchFamily="18" charset="0"/>
              </a:defRPr>
            </a:lvl1pPr>
          </a:lstStyle>
          <a:p>
            <a:pPr>
              <a:defRPr/>
            </a:pPr>
            <a:endParaRPr lang="en-US" dirty="0"/>
          </a:p>
        </p:txBody>
      </p:sp>
      <p:sp>
        <p:nvSpPr>
          <p:cNvPr id="37891" name="Rectangle 3"/>
          <p:cNvSpPr>
            <a:spLocks noGrp="1" noChangeArrowheads="1"/>
          </p:cNvSpPr>
          <p:nvPr>
            <p:ph type="dt" idx="1"/>
          </p:nvPr>
        </p:nvSpPr>
        <p:spPr bwMode="auto">
          <a:xfrm>
            <a:off x="3961046" y="0"/>
            <a:ext cx="3023954" cy="46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t" anchorCtr="0" compatLnSpc="1">
            <a:prstTxWarp prst="textNoShape">
              <a:avLst/>
            </a:prstTxWarp>
          </a:bodyPr>
          <a:lstStyle>
            <a:lvl1pPr algn="r" defTabSz="927195" eaLnBrk="0" hangingPunct="0">
              <a:spcBef>
                <a:spcPct val="0"/>
              </a:spcBef>
              <a:defRPr sz="1200">
                <a:latin typeface="Times New Roman" pitchFamily="18" charset="0"/>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30694" y="4410078"/>
            <a:ext cx="5123613" cy="417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1" y="8818556"/>
            <a:ext cx="3023955" cy="46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b" anchorCtr="0" compatLnSpc="1">
            <a:prstTxWarp prst="textNoShape">
              <a:avLst/>
            </a:prstTxWarp>
          </a:bodyPr>
          <a:lstStyle>
            <a:lvl1pPr algn="l" defTabSz="927195" eaLnBrk="0" hangingPunct="0">
              <a:spcBef>
                <a:spcPct val="0"/>
              </a:spcBef>
              <a:defRPr sz="1200">
                <a:latin typeface="Times New Roman" pitchFamily="18" charset="0"/>
              </a:defRPr>
            </a:lvl1pPr>
          </a:lstStyle>
          <a:p>
            <a:pPr>
              <a:defRPr/>
            </a:pPr>
            <a:endParaRPr lang="en-US" dirty="0"/>
          </a:p>
        </p:txBody>
      </p:sp>
      <p:sp>
        <p:nvSpPr>
          <p:cNvPr id="37895" name="Rectangle 7"/>
          <p:cNvSpPr>
            <a:spLocks noGrp="1" noChangeArrowheads="1"/>
          </p:cNvSpPr>
          <p:nvPr>
            <p:ph type="sldNum" sz="quarter" idx="5"/>
          </p:nvPr>
        </p:nvSpPr>
        <p:spPr bwMode="auto">
          <a:xfrm>
            <a:off x="3961046" y="8818556"/>
            <a:ext cx="3023954" cy="46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2" rIns="93031" bIns="46512" numCol="1" anchor="b" anchorCtr="0" compatLnSpc="1">
            <a:prstTxWarp prst="textNoShape">
              <a:avLst/>
            </a:prstTxWarp>
          </a:bodyPr>
          <a:lstStyle>
            <a:lvl1pPr algn="r" defTabSz="927195" eaLnBrk="0" hangingPunct="0">
              <a:spcBef>
                <a:spcPct val="0"/>
              </a:spcBef>
              <a:defRPr sz="1200">
                <a:latin typeface="Times New Roman" pitchFamily="18" charset="0"/>
              </a:defRPr>
            </a:lvl1pPr>
          </a:lstStyle>
          <a:p>
            <a:pPr>
              <a:defRPr/>
            </a:pPr>
            <a:fld id="{EE7DDDA5-915B-4167-98FC-0A8EB91F46FC}" type="slidenum">
              <a:rPr lang="en-US"/>
              <a:pPr>
                <a:defRPr/>
              </a:pPr>
              <a:t>‹#›</a:t>
            </a:fld>
            <a:endParaRPr lang="en-US" dirty="0"/>
          </a:p>
        </p:txBody>
      </p:sp>
    </p:spTree>
    <p:extLst>
      <p:ext uri="{BB962C8B-B14F-4D97-AF65-F5344CB8AC3E}">
        <p14:creationId xmlns:p14="http://schemas.microsoft.com/office/powerpoint/2010/main" val="383616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7195" eaLnBrk="0" hangingPunct="0">
              <a:defRPr sz="2400">
                <a:solidFill>
                  <a:schemeClr val="tx1"/>
                </a:solidFill>
                <a:latin typeface="Arial" charset="0"/>
              </a:defRPr>
            </a:lvl1pPr>
            <a:lvl2pPr marL="748151" indent="-287750" defTabSz="927195" eaLnBrk="0" hangingPunct="0">
              <a:defRPr sz="2400">
                <a:solidFill>
                  <a:schemeClr val="tx1"/>
                </a:solidFill>
                <a:latin typeface="Arial" charset="0"/>
              </a:defRPr>
            </a:lvl2pPr>
            <a:lvl3pPr marL="1151001" indent="-230200" defTabSz="927195" eaLnBrk="0" hangingPunct="0">
              <a:defRPr sz="2400">
                <a:solidFill>
                  <a:schemeClr val="tx1"/>
                </a:solidFill>
                <a:latin typeface="Arial" charset="0"/>
              </a:defRPr>
            </a:lvl3pPr>
            <a:lvl4pPr marL="1611401" indent="-230200" defTabSz="927195" eaLnBrk="0" hangingPunct="0">
              <a:defRPr sz="2400">
                <a:solidFill>
                  <a:schemeClr val="tx1"/>
                </a:solidFill>
                <a:latin typeface="Arial" charset="0"/>
              </a:defRPr>
            </a:lvl4pPr>
            <a:lvl5pPr marL="2071802" indent="-230200" defTabSz="927195" eaLnBrk="0" hangingPunct="0">
              <a:defRPr sz="2400">
                <a:solidFill>
                  <a:schemeClr val="tx1"/>
                </a:solidFill>
                <a:latin typeface="Arial" charset="0"/>
              </a:defRPr>
            </a:lvl5pPr>
            <a:lvl6pPr marL="2532202" indent="-230200" algn="ctr" defTabSz="927195" eaLnBrk="0" fontAlgn="base" hangingPunct="0">
              <a:spcBef>
                <a:spcPct val="50000"/>
              </a:spcBef>
              <a:spcAft>
                <a:spcPct val="0"/>
              </a:spcAft>
              <a:defRPr sz="2400">
                <a:solidFill>
                  <a:schemeClr val="tx1"/>
                </a:solidFill>
                <a:latin typeface="Arial" charset="0"/>
              </a:defRPr>
            </a:lvl6pPr>
            <a:lvl7pPr marL="2992603" indent="-230200" algn="ctr" defTabSz="927195" eaLnBrk="0" fontAlgn="base" hangingPunct="0">
              <a:spcBef>
                <a:spcPct val="50000"/>
              </a:spcBef>
              <a:spcAft>
                <a:spcPct val="0"/>
              </a:spcAft>
              <a:defRPr sz="2400">
                <a:solidFill>
                  <a:schemeClr val="tx1"/>
                </a:solidFill>
                <a:latin typeface="Arial" charset="0"/>
              </a:defRPr>
            </a:lvl7pPr>
            <a:lvl8pPr marL="3453003" indent="-230200" algn="ctr" defTabSz="927195" eaLnBrk="0" fontAlgn="base" hangingPunct="0">
              <a:spcBef>
                <a:spcPct val="50000"/>
              </a:spcBef>
              <a:spcAft>
                <a:spcPct val="0"/>
              </a:spcAft>
              <a:defRPr sz="2400">
                <a:solidFill>
                  <a:schemeClr val="tx1"/>
                </a:solidFill>
                <a:latin typeface="Arial" charset="0"/>
              </a:defRPr>
            </a:lvl8pPr>
            <a:lvl9pPr marL="3913403" indent="-230200" algn="ctr" defTabSz="927195" eaLnBrk="0" fontAlgn="base" hangingPunct="0">
              <a:spcBef>
                <a:spcPct val="50000"/>
              </a:spcBef>
              <a:spcAft>
                <a:spcPct val="0"/>
              </a:spcAft>
              <a:defRPr sz="2400">
                <a:solidFill>
                  <a:schemeClr val="tx1"/>
                </a:solidFill>
                <a:latin typeface="Arial" charset="0"/>
              </a:defRPr>
            </a:lvl9pPr>
          </a:lstStyle>
          <a:p>
            <a:fld id="{750EF4BC-6775-457E-8873-DFBE6AFFB172}" type="slidenum">
              <a:rPr lang="en-US" sz="1200">
                <a:latin typeface="Times New Roman" pitchFamily="18" charset="0"/>
              </a:rPr>
              <a:pPr/>
              <a:t>1</a:t>
            </a:fld>
            <a:endParaRPr lang="en-US" sz="1200" dirty="0">
              <a:latin typeface="Times New Roman" pitchFamily="18" charset="0"/>
            </a:endParaRPr>
          </a:p>
        </p:txBody>
      </p:sp>
      <p:sp>
        <p:nvSpPr>
          <p:cNvPr id="19459" name="Rectangle 2"/>
          <p:cNvSpPr>
            <a:spLocks noGrp="1" noRot="1" noChangeAspect="1" noChangeArrowheads="1" noTextEdit="1"/>
          </p:cNvSpPr>
          <p:nvPr>
            <p:ph type="sldImg"/>
          </p:nvPr>
        </p:nvSpPr>
        <p:spPr>
          <a:xfrm>
            <a:off x="1171575" y="696913"/>
            <a:ext cx="4641850" cy="3481387"/>
          </a:xfrm>
          <a:ln/>
        </p:spPr>
      </p:sp>
      <p:sp>
        <p:nvSpPr>
          <p:cNvPr id="19460" name="Rectangle 3"/>
          <p:cNvSpPr>
            <a:spLocks noGrp="1" noChangeArrowheads="1"/>
          </p:cNvSpPr>
          <p:nvPr>
            <p:ph type="body" idx="1"/>
          </p:nvPr>
        </p:nvSpPr>
        <p:spPr>
          <a:xfrm>
            <a:off x="697221" y="4410078"/>
            <a:ext cx="5590559" cy="4176705"/>
          </a:xfrm>
          <a:noFill/>
        </p:spPr>
        <p:txBody>
          <a:bodyPr/>
          <a:lstStyle/>
          <a:p>
            <a:endParaRPr lang="en-US" dirty="0" smtClean="0"/>
          </a:p>
        </p:txBody>
      </p:sp>
    </p:spTree>
    <p:extLst>
      <p:ext uri="{BB962C8B-B14F-4D97-AF65-F5344CB8AC3E}">
        <p14:creationId xmlns:p14="http://schemas.microsoft.com/office/powerpoint/2010/main" val="63578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 descr="KB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6276975"/>
            <a:ext cx="9223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dt" sz="quarter" idx="10"/>
          </p:nvPr>
        </p:nvSpPr>
        <p:spPr bwMode="auto">
          <a:xfrm>
            <a:off x="7010400" y="638175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mn-lt"/>
              </a:defRPr>
            </a:lvl1pPr>
          </a:lstStyle>
          <a:p>
            <a:pPr>
              <a:defRPr/>
            </a:pPr>
            <a:endParaRPr lang="en-US" dirty="0"/>
          </a:p>
        </p:txBody>
      </p:sp>
    </p:spTree>
    <p:extLst>
      <p:ext uri="{BB962C8B-B14F-4D97-AF65-F5344CB8AC3E}">
        <p14:creationId xmlns:p14="http://schemas.microsoft.com/office/powerpoint/2010/main" val="42534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457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90513"/>
            <a:ext cx="2193925"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5738" y="290513"/>
            <a:ext cx="6430962"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221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738" y="290513"/>
            <a:ext cx="8777287" cy="3667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5738" y="600075"/>
            <a:ext cx="4311650" cy="5214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600075"/>
            <a:ext cx="4313237" cy="5214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816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F188EB1-8434-4B25-9FF8-0888E8FDCAD0}" type="slidenum">
              <a:rPr lang="en-US"/>
              <a:pPr>
                <a:defRPr/>
              </a:pPr>
              <a:t>‹#›</a:t>
            </a:fld>
            <a:endParaRPr lang="en-US" dirty="0"/>
          </a:p>
        </p:txBody>
      </p:sp>
    </p:spTree>
    <p:extLst>
      <p:ext uri="{BB962C8B-B14F-4D97-AF65-F5344CB8AC3E}">
        <p14:creationId xmlns:p14="http://schemas.microsoft.com/office/powerpoint/2010/main" val="404684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3840163"/>
          </a:xfrm>
        </p:spPr>
        <p:txBody>
          <a:bodyPr/>
          <a:lstStyle/>
          <a:p>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4BB54BE-4AEC-4C11-B329-49D2D755C9A2}" type="slidenum">
              <a:rPr lang="en-US" altLang="en-US"/>
              <a:pPr/>
              <a:t>‹#›</a:t>
            </a:fld>
            <a:endParaRPr lang="en-US" altLang="en-US"/>
          </a:p>
        </p:txBody>
      </p:sp>
    </p:spTree>
    <p:extLst>
      <p:ext uri="{BB962C8B-B14F-4D97-AF65-F5344CB8AC3E}">
        <p14:creationId xmlns:p14="http://schemas.microsoft.com/office/powerpoint/2010/main" val="241352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62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09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5738" y="600075"/>
            <a:ext cx="4311650"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600075"/>
            <a:ext cx="4313237"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30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89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15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061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217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5738" y="290513"/>
            <a:ext cx="877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0" tIns="46033" rIns="0" bIns="46033" numCol="1" anchor="ctr" anchorCtr="0" compatLnSpc="1">
            <a:prstTxWarp prst="textNoShape">
              <a:avLst/>
            </a:prstTxWarp>
            <a:spAutoFit/>
          </a:bodyPr>
          <a:lstStyle/>
          <a:p>
            <a:pPr lvl="0"/>
            <a:r>
              <a:rPr lang="en-US" smtClean="0"/>
              <a:t>Click to edit Master title style	Section</a:t>
            </a:r>
          </a:p>
        </p:txBody>
      </p:sp>
      <p:sp>
        <p:nvSpPr>
          <p:cNvPr id="1027" name="Line 3"/>
          <p:cNvSpPr>
            <a:spLocks noChangeShapeType="1"/>
          </p:cNvSpPr>
          <p:nvPr/>
        </p:nvSpPr>
        <p:spPr bwMode="auto">
          <a:xfrm flipV="1">
            <a:off x="185738" y="625475"/>
            <a:ext cx="8777287"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8" name="Rectangle 4"/>
          <p:cNvSpPr>
            <a:spLocks noGrp="1" noChangeArrowheads="1"/>
          </p:cNvSpPr>
          <p:nvPr>
            <p:ph type="body" idx="1"/>
          </p:nvPr>
        </p:nvSpPr>
        <p:spPr bwMode="auto">
          <a:xfrm>
            <a:off x="185738" y="600075"/>
            <a:ext cx="8777287"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Text Box 6"/>
          <p:cNvSpPr txBox="1">
            <a:spLocks noChangeArrowheads="1"/>
          </p:cNvSpPr>
          <p:nvPr/>
        </p:nvSpPr>
        <p:spPr bwMode="auto">
          <a:xfrm>
            <a:off x="8158163" y="653732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50000"/>
              </a:spcBef>
              <a:spcAft>
                <a:spcPct val="0"/>
              </a:spcAft>
              <a:defRPr sz="2400">
                <a:solidFill>
                  <a:schemeClr val="tx1"/>
                </a:solidFill>
                <a:latin typeface="Arial" charset="0"/>
              </a:defRPr>
            </a:lvl6pPr>
            <a:lvl7pPr marL="2971800" indent="-228600" algn="ctr" eaLnBrk="0" fontAlgn="base" hangingPunct="0">
              <a:spcBef>
                <a:spcPct val="50000"/>
              </a:spcBef>
              <a:spcAft>
                <a:spcPct val="0"/>
              </a:spcAft>
              <a:defRPr sz="2400">
                <a:solidFill>
                  <a:schemeClr val="tx1"/>
                </a:solidFill>
                <a:latin typeface="Arial" charset="0"/>
              </a:defRPr>
            </a:lvl7pPr>
            <a:lvl8pPr marL="3429000" indent="-228600" algn="ctr" eaLnBrk="0" fontAlgn="base" hangingPunct="0">
              <a:spcBef>
                <a:spcPct val="50000"/>
              </a:spcBef>
              <a:spcAft>
                <a:spcPct val="0"/>
              </a:spcAft>
              <a:defRPr sz="2400">
                <a:solidFill>
                  <a:schemeClr val="tx1"/>
                </a:solidFill>
                <a:latin typeface="Arial" charset="0"/>
              </a:defRPr>
            </a:lvl8pPr>
            <a:lvl9pPr marL="3886200" indent="-228600" algn="ctr" eaLnBrk="0" fontAlgn="base" hangingPunct="0">
              <a:spcBef>
                <a:spcPct val="50000"/>
              </a:spcBef>
              <a:spcAft>
                <a:spcPct val="0"/>
              </a:spcAft>
              <a:defRPr sz="2400">
                <a:solidFill>
                  <a:schemeClr val="tx1"/>
                </a:solidFill>
                <a:latin typeface="Arial" charset="0"/>
              </a:defRPr>
            </a:lvl9pPr>
          </a:lstStyle>
          <a:p>
            <a:pPr algn="r">
              <a:defRPr/>
            </a:pPr>
            <a:fld id="{35CD0A71-06C6-44E3-A982-3CB849DF671C}" type="slidenum">
              <a:rPr lang="en-US" sz="1200" smtClean="0"/>
              <a:pPr algn="r">
                <a:defRPr/>
              </a:pPr>
              <a:t>‹#›</a:t>
            </a:fld>
            <a:endParaRPr lang="en-US" sz="1200" dirty="0" smtClean="0"/>
          </a:p>
        </p:txBody>
      </p:sp>
      <p:pic>
        <p:nvPicPr>
          <p:cNvPr id="1030" name="Picture 7" descr="KBC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613" y="6276975"/>
            <a:ext cx="9223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0" y="2895600"/>
            <a:ext cx="9144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35" rIns="0" bIns="38084">
            <a:spAutoFit/>
          </a:bodyPr>
          <a:lstStyle/>
          <a:p>
            <a:pPr algn="l" eaLnBrk="0" hangingPunct="0">
              <a:spcBef>
                <a:spcPct val="0"/>
              </a:spcBef>
            </a:pPr>
            <a:r>
              <a:rPr lang="en-GB" sz="1200" i="1"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algn="l" eaLnBrk="0" hangingPunct="0">
              <a:spcBef>
                <a:spcPct val="0"/>
              </a:spcBef>
            </a:pPr>
            <a:endParaRPr lang="en-US" dirty="0">
              <a:latin typeface="Times New Roman" pitchFamily="18" charset="0"/>
            </a:endParaRPr>
          </a:p>
        </p:txBody>
      </p:sp>
      <p:sp>
        <p:nvSpPr>
          <p:cNvPr id="1032" name="Rectangle 9"/>
          <p:cNvSpPr>
            <a:spLocks noChangeArrowheads="1"/>
          </p:cNvSpPr>
          <p:nvPr/>
        </p:nvSpPr>
        <p:spPr bwMode="auto">
          <a:xfrm>
            <a:off x="0" y="376713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eaLnBrk="0" hangingPunct="0">
              <a:spcBef>
                <a:spcPct val="0"/>
              </a:spcBef>
            </a:pPr>
            <a:r>
              <a:rPr lang="en-US" sz="2000" b="1" i="1" dirty="0">
                <a:latin typeface="Times New Roman" pitchFamily="18" charset="0"/>
                <a:cs typeface="Times New Roman" pitchFamily="18" charset="0"/>
              </a:rPr>
              <a:t>               </a:t>
            </a:r>
            <a:endParaRPr lang="en-US" sz="1200" dirty="0"/>
          </a:p>
        </p:txBody>
      </p:sp>
      <p:sp>
        <p:nvSpPr>
          <p:cNvPr id="1033" name="Rectangle 10"/>
          <p:cNvSpPr>
            <a:spLocks noChangeArrowheads="1" noTextEdit="1"/>
          </p:cNvSpPr>
          <p:nvPr/>
        </p:nvSpPr>
        <p:spPr bwMode="auto">
          <a:xfrm>
            <a:off x="3924300" y="2141538"/>
            <a:ext cx="1338263"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034" name="Text Box 11"/>
          <p:cNvSpPr txBox="1">
            <a:spLocks noChangeArrowheads="1"/>
          </p:cNvSpPr>
          <p:nvPr/>
        </p:nvSpPr>
        <p:spPr bwMode="auto">
          <a:xfrm>
            <a:off x="8113713" y="766763"/>
            <a:ext cx="10302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50000"/>
              </a:spcBef>
              <a:spcAft>
                <a:spcPct val="0"/>
              </a:spcAft>
              <a:defRPr sz="2400">
                <a:solidFill>
                  <a:schemeClr val="tx1"/>
                </a:solidFill>
                <a:latin typeface="Arial" charset="0"/>
              </a:defRPr>
            </a:lvl6pPr>
            <a:lvl7pPr marL="2971800" indent="-228600" algn="ctr" eaLnBrk="0" fontAlgn="base" hangingPunct="0">
              <a:spcBef>
                <a:spcPct val="50000"/>
              </a:spcBef>
              <a:spcAft>
                <a:spcPct val="0"/>
              </a:spcAft>
              <a:defRPr sz="2400">
                <a:solidFill>
                  <a:schemeClr val="tx1"/>
                </a:solidFill>
                <a:latin typeface="Arial" charset="0"/>
              </a:defRPr>
            </a:lvl7pPr>
            <a:lvl8pPr marL="3429000" indent="-228600" algn="ctr" eaLnBrk="0" fontAlgn="base" hangingPunct="0">
              <a:spcBef>
                <a:spcPct val="50000"/>
              </a:spcBef>
              <a:spcAft>
                <a:spcPct val="0"/>
              </a:spcAft>
              <a:defRPr sz="2400">
                <a:solidFill>
                  <a:schemeClr val="tx1"/>
                </a:solidFill>
                <a:latin typeface="Arial" charset="0"/>
              </a:defRPr>
            </a:lvl8pPr>
            <a:lvl9pPr marL="3886200" indent="-228600" algn="ctr" eaLnBrk="0" fontAlgn="base" hangingPunct="0">
              <a:spcBef>
                <a:spcPct val="50000"/>
              </a:spcBef>
              <a:spcAft>
                <a:spcPct val="0"/>
              </a:spcAft>
              <a:defRPr sz="2400">
                <a:solidFill>
                  <a:schemeClr val="tx1"/>
                </a:solidFill>
                <a:latin typeface="Arial" charset="0"/>
              </a:defRPr>
            </a:lvl9pPr>
          </a:lstStyle>
          <a:p>
            <a:pPr eaLnBrk="1" hangingPunct="1">
              <a:defRPr/>
            </a:pPr>
            <a:endParaRPr lang="en-US" sz="1100" b="1" dirty="0" smtClean="0">
              <a:solidFill>
                <a:schemeClr val="bg1"/>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8"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xStyles>
    <p:titleStyle>
      <a:lvl1pPr algn="l" rtl="0" eaLnBrk="0" fontAlgn="base" hangingPunct="0">
        <a:spcBef>
          <a:spcPct val="50000"/>
        </a:spcBef>
        <a:spcAft>
          <a:spcPct val="0"/>
        </a:spcAft>
        <a:tabLst>
          <a:tab pos="8750300" algn="r"/>
        </a:tabLst>
        <a:defRPr>
          <a:solidFill>
            <a:schemeClr val="tx1"/>
          </a:solidFill>
          <a:latin typeface="+mj-lt"/>
          <a:ea typeface="+mj-ea"/>
          <a:cs typeface="+mj-cs"/>
        </a:defRPr>
      </a:lvl1pPr>
      <a:lvl2pPr algn="l" rtl="0" eaLnBrk="0" fontAlgn="base" hangingPunct="0">
        <a:spcBef>
          <a:spcPct val="50000"/>
        </a:spcBef>
        <a:spcAft>
          <a:spcPct val="0"/>
        </a:spcAft>
        <a:tabLst>
          <a:tab pos="8750300" algn="r"/>
        </a:tabLst>
        <a:defRPr>
          <a:solidFill>
            <a:schemeClr val="tx1"/>
          </a:solidFill>
          <a:latin typeface="Arial Narrow" pitchFamily="34" charset="0"/>
        </a:defRPr>
      </a:lvl2pPr>
      <a:lvl3pPr algn="l" rtl="0" eaLnBrk="0" fontAlgn="base" hangingPunct="0">
        <a:spcBef>
          <a:spcPct val="50000"/>
        </a:spcBef>
        <a:spcAft>
          <a:spcPct val="0"/>
        </a:spcAft>
        <a:tabLst>
          <a:tab pos="8750300" algn="r"/>
        </a:tabLst>
        <a:defRPr>
          <a:solidFill>
            <a:schemeClr val="tx1"/>
          </a:solidFill>
          <a:latin typeface="Arial Narrow" pitchFamily="34" charset="0"/>
        </a:defRPr>
      </a:lvl3pPr>
      <a:lvl4pPr algn="l" rtl="0" eaLnBrk="0" fontAlgn="base" hangingPunct="0">
        <a:spcBef>
          <a:spcPct val="50000"/>
        </a:spcBef>
        <a:spcAft>
          <a:spcPct val="0"/>
        </a:spcAft>
        <a:tabLst>
          <a:tab pos="8750300" algn="r"/>
        </a:tabLst>
        <a:defRPr>
          <a:solidFill>
            <a:schemeClr val="tx1"/>
          </a:solidFill>
          <a:latin typeface="Arial Narrow" pitchFamily="34" charset="0"/>
        </a:defRPr>
      </a:lvl4pPr>
      <a:lvl5pPr algn="l" rtl="0" eaLnBrk="0" fontAlgn="base" hangingPunct="0">
        <a:spcBef>
          <a:spcPct val="50000"/>
        </a:spcBef>
        <a:spcAft>
          <a:spcPct val="0"/>
        </a:spcAft>
        <a:tabLst>
          <a:tab pos="8750300" algn="r"/>
        </a:tabLst>
        <a:defRPr>
          <a:solidFill>
            <a:schemeClr val="tx1"/>
          </a:solidFill>
          <a:latin typeface="Arial Narrow" pitchFamily="34" charset="0"/>
        </a:defRPr>
      </a:lvl5pPr>
      <a:lvl6pPr marL="457200" algn="l" rtl="0" fontAlgn="base">
        <a:spcBef>
          <a:spcPct val="50000"/>
        </a:spcBef>
        <a:spcAft>
          <a:spcPct val="0"/>
        </a:spcAft>
        <a:tabLst>
          <a:tab pos="8750300" algn="r"/>
        </a:tabLst>
        <a:defRPr>
          <a:solidFill>
            <a:schemeClr val="tx1"/>
          </a:solidFill>
          <a:latin typeface="Arial Narrow" pitchFamily="34" charset="0"/>
        </a:defRPr>
      </a:lvl6pPr>
      <a:lvl7pPr marL="914400" algn="l" rtl="0" fontAlgn="base">
        <a:spcBef>
          <a:spcPct val="50000"/>
        </a:spcBef>
        <a:spcAft>
          <a:spcPct val="0"/>
        </a:spcAft>
        <a:tabLst>
          <a:tab pos="8750300" algn="r"/>
        </a:tabLst>
        <a:defRPr>
          <a:solidFill>
            <a:schemeClr val="tx1"/>
          </a:solidFill>
          <a:latin typeface="Arial Narrow" pitchFamily="34" charset="0"/>
        </a:defRPr>
      </a:lvl7pPr>
      <a:lvl8pPr marL="1371600" algn="l" rtl="0" fontAlgn="base">
        <a:spcBef>
          <a:spcPct val="50000"/>
        </a:spcBef>
        <a:spcAft>
          <a:spcPct val="0"/>
        </a:spcAft>
        <a:tabLst>
          <a:tab pos="8750300" algn="r"/>
        </a:tabLst>
        <a:defRPr>
          <a:solidFill>
            <a:schemeClr val="tx1"/>
          </a:solidFill>
          <a:latin typeface="Arial Narrow" pitchFamily="34" charset="0"/>
        </a:defRPr>
      </a:lvl8pPr>
      <a:lvl9pPr marL="1828800" algn="l" rtl="0" fontAlgn="base">
        <a:spcBef>
          <a:spcPct val="50000"/>
        </a:spcBef>
        <a:spcAft>
          <a:spcPct val="0"/>
        </a:spcAft>
        <a:tabLst>
          <a:tab pos="8750300" algn="r"/>
        </a:tabLst>
        <a:defRPr>
          <a:solidFill>
            <a:schemeClr val="tx1"/>
          </a:solidFill>
          <a:latin typeface="Arial Narrow" pitchFamily="34" charset="0"/>
        </a:defRPr>
      </a:lvl9pPr>
    </p:titleStyle>
    <p:bodyStyle>
      <a:lvl1pPr marL="342900" indent="-342900" algn="l" rtl="0" eaLnBrk="0" fontAlgn="base" hangingPunct="0">
        <a:spcBef>
          <a:spcPct val="50000"/>
        </a:spcBef>
        <a:spcAft>
          <a:spcPct val="0"/>
        </a:spcAft>
        <a:buClr>
          <a:schemeClr val="tx1"/>
        </a:buClr>
        <a:buFont typeface="Wingdings" pitchFamily="2" charset="2"/>
        <a:defRPr sz="1600">
          <a:solidFill>
            <a:schemeClr val="tx1"/>
          </a:solidFill>
          <a:latin typeface="+mn-lt"/>
          <a:ea typeface="+mn-ea"/>
          <a:cs typeface="+mn-cs"/>
        </a:defRPr>
      </a:lvl1pPr>
      <a:lvl2pPr marL="404813" indent="-287338" algn="l" rtl="0" eaLnBrk="0" fontAlgn="base" hangingPunct="0">
        <a:spcBef>
          <a:spcPct val="50000"/>
        </a:spcBef>
        <a:spcAft>
          <a:spcPct val="0"/>
        </a:spcAft>
        <a:buClr>
          <a:srgbClr val="003366"/>
        </a:buClr>
        <a:buFont typeface="Wingdings" pitchFamily="2" charset="2"/>
        <a:buChar char="§"/>
        <a:defRPr sz="1400">
          <a:solidFill>
            <a:schemeClr val="tx1"/>
          </a:solidFill>
          <a:latin typeface="+mn-lt"/>
        </a:defRPr>
      </a:lvl2pPr>
      <a:lvl3pPr marL="754063" indent="-234950" algn="l" rtl="0" eaLnBrk="0" fontAlgn="base" hangingPunct="0">
        <a:spcBef>
          <a:spcPct val="30000"/>
        </a:spcBef>
        <a:spcAft>
          <a:spcPct val="0"/>
        </a:spcAft>
        <a:buClr>
          <a:schemeClr val="tx1"/>
        </a:buClr>
        <a:buFont typeface="Times New Roman" pitchFamily="18" charset="0"/>
        <a:buChar char="–"/>
        <a:defRPr sz="1200">
          <a:solidFill>
            <a:schemeClr val="tx1"/>
          </a:solidFill>
          <a:latin typeface="+mn-lt"/>
        </a:defRPr>
      </a:lvl3pPr>
      <a:lvl4pPr marL="1147763" indent="-231775" algn="l" rtl="0" eaLnBrk="0" fontAlgn="base" hangingPunct="0">
        <a:spcBef>
          <a:spcPct val="50000"/>
        </a:spcBef>
        <a:spcAft>
          <a:spcPct val="0"/>
        </a:spcAft>
        <a:buSzPct val="120000"/>
        <a:buFont typeface="Wingdings" pitchFamily="2" charset="2"/>
        <a:buChar char="ü"/>
        <a:defRPr sz="12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5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5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5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5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s://key2.bluematrix.com/sellside/Disclosures.action"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2.xml"/><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2.xml"/><Relationship Id="rId3"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2.xml"/><Relationship Id="rId3"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2.xml"/><Relationship Id="rId3"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2.xml"/><Relationship Id="rId3"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2.xml"/><Relationship Id="rId3"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3.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2.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12.xml"/><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1" Type="http://schemas.openxmlformats.org/officeDocument/2006/relationships/tags" Target="../tags/tag16.xml"/><Relationship Id="rId2"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tags" Target="../tags/tag19.xml"/><Relationship Id="rId2" Type="http://schemas.openxmlformats.org/officeDocument/2006/relationships/tags" Target="../tags/tag20.xml"/></Relationships>
</file>

<file path=ppt/slides/_rels/slide24.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2.xml"/><Relationship Id="rId3"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2.xml"/><Relationship Id="rId3"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NULL" TargetMode="Externa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pb-i4.s3.amazonaws.com/photos4/54890-1203624079-5-l.jpg" TargetMode="Externa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13.xml"/><Relationship Id="rId3" Type="http://schemas.openxmlformats.org/officeDocument/2006/relationships/image" Target="../media/image37.emf"/></Relationships>
</file>

<file path=ppt/slides/_rels/slide3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13.xml"/><Relationship Id="rId3" Type="http://schemas.openxmlformats.org/officeDocument/2006/relationships/image" Target="../media/image38.emf"/></Relationships>
</file>

<file path=ppt/slides/_rels/slide3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13.xml"/><Relationship Id="rId3" Type="http://schemas.openxmlformats.org/officeDocument/2006/relationships/image" Target="../media/image39.emf"/></Relationships>
</file>

<file path=ppt/slides/_rels/slide3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13.xml"/><Relationship Id="rId3" Type="http://schemas.openxmlformats.org/officeDocument/2006/relationships/image" Target="../media/image40.emf"/></Relationships>
</file>

<file path=ppt/slides/_rels/slide3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2.xml"/><Relationship Id="rId3" Type="http://schemas.openxmlformats.org/officeDocument/2006/relationships/image" Target="../media/image41.emf"/></Relationships>
</file>

<file path=ppt/slides/_rels/slide3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2.xml"/><Relationship Id="rId3" Type="http://schemas.openxmlformats.org/officeDocument/2006/relationships/image" Target="../media/image42.emf"/></Relationships>
</file>

<file path=ppt/slides/_rels/slide36.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2.xml"/><Relationship Id="rId3" Type="http://schemas.openxmlformats.org/officeDocument/2006/relationships/image" Target="../media/image4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ey2.bluematrix.com/sellside/Disclosures.action" TargetMode="Externa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2.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2.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3.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130950" y="3182256"/>
            <a:ext cx="5419602"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50000"/>
              </a:spcBef>
              <a:spcAft>
                <a:spcPct val="0"/>
              </a:spcAft>
              <a:defRPr sz="2400">
                <a:solidFill>
                  <a:schemeClr val="tx1"/>
                </a:solidFill>
                <a:latin typeface="Arial" charset="0"/>
              </a:defRPr>
            </a:lvl6pPr>
            <a:lvl7pPr marL="2971800" indent="-228600" algn="ctr" eaLnBrk="0" fontAlgn="base" hangingPunct="0">
              <a:spcBef>
                <a:spcPct val="50000"/>
              </a:spcBef>
              <a:spcAft>
                <a:spcPct val="0"/>
              </a:spcAft>
              <a:defRPr sz="2400">
                <a:solidFill>
                  <a:schemeClr val="tx1"/>
                </a:solidFill>
                <a:latin typeface="Arial" charset="0"/>
              </a:defRPr>
            </a:lvl7pPr>
            <a:lvl8pPr marL="3429000" indent="-228600" algn="ctr" eaLnBrk="0" fontAlgn="base" hangingPunct="0">
              <a:spcBef>
                <a:spcPct val="50000"/>
              </a:spcBef>
              <a:spcAft>
                <a:spcPct val="0"/>
              </a:spcAft>
              <a:defRPr sz="2400">
                <a:solidFill>
                  <a:schemeClr val="tx1"/>
                </a:solidFill>
                <a:latin typeface="Arial" charset="0"/>
              </a:defRPr>
            </a:lvl8pPr>
            <a:lvl9pPr marL="3886200" indent="-228600" algn="ctr" eaLnBrk="0" fontAlgn="base" hangingPunct="0">
              <a:spcBef>
                <a:spcPct val="50000"/>
              </a:spcBef>
              <a:spcAft>
                <a:spcPct val="0"/>
              </a:spcAft>
              <a:defRPr sz="2400">
                <a:solidFill>
                  <a:schemeClr val="tx1"/>
                </a:solidFill>
                <a:latin typeface="Arial" charset="0"/>
              </a:defRPr>
            </a:lvl9pPr>
          </a:lstStyle>
          <a:p>
            <a:pPr algn="l">
              <a:lnSpc>
                <a:spcPct val="80000"/>
              </a:lnSpc>
              <a:spcBef>
                <a:spcPct val="0"/>
              </a:spcBef>
              <a:buClr>
                <a:schemeClr val="tx1"/>
              </a:buClr>
            </a:pPr>
            <a:r>
              <a:rPr lang="en-US" dirty="0" smtClean="0"/>
              <a:t>Updated Transportation Trends</a:t>
            </a:r>
            <a:endParaRPr lang="en-US" dirty="0"/>
          </a:p>
        </p:txBody>
      </p:sp>
      <p:sp>
        <p:nvSpPr>
          <p:cNvPr id="3076" name="Line 6"/>
          <p:cNvSpPr>
            <a:spLocks noChangeShapeType="1"/>
          </p:cNvSpPr>
          <p:nvPr/>
        </p:nvSpPr>
        <p:spPr bwMode="auto">
          <a:xfrm flipV="1">
            <a:off x="2047998" y="3570054"/>
            <a:ext cx="63844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7" name="Rectangle 7"/>
          <p:cNvSpPr>
            <a:spLocks noChangeArrowheads="1"/>
          </p:cNvSpPr>
          <p:nvPr/>
        </p:nvSpPr>
        <p:spPr bwMode="auto">
          <a:xfrm>
            <a:off x="2130950" y="3717787"/>
            <a:ext cx="63844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lnSpc>
                <a:spcPct val="80000"/>
              </a:lnSpc>
              <a:spcBef>
                <a:spcPct val="0"/>
              </a:spcBef>
              <a:buClr>
                <a:schemeClr val="tx1"/>
              </a:buClr>
              <a:buFont typeface="Wingdings" pitchFamily="2" charset="2"/>
              <a:buNone/>
            </a:pPr>
            <a:endParaRPr lang="en-US" sz="1600" dirty="0" smtClean="0"/>
          </a:p>
          <a:p>
            <a:pPr algn="l" eaLnBrk="0" hangingPunct="0">
              <a:lnSpc>
                <a:spcPct val="80000"/>
              </a:lnSpc>
              <a:spcBef>
                <a:spcPct val="0"/>
              </a:spcBef>
              <a:buClr>
                <a:schemeClr val="tx1"/>
              </a:buClr>
              <a:buFont typeface="Wingdings" pitchFamily="2" charset="2"/>
              <a:buNone/>
            </a:pPr>
            <a:r>
              <a:rPr lang="en-US" sz="1600" dirty="0" smtClean="0"/>
              <a:t>Todd C. Fowler</a:t>
            </a:r>
          </a:p>
          <a:p>
            <a:pPr algn="l" eaLnBrk="0" hangingPunct="0">
              <a:lnSpc>
                <a:spcPct val="80000"/>
              </a:lnSpc>
              <a:spcBef>
                <a:spcPct val="0"/>
              </a:spcBef>
              <a:buClr>
                <a:schemeClr val="tx1"/>
              </a:buClr>
              <a:buFont typeface="Wingdings" pitchFamily="2" charset="2"/>
              <a:buNone/>
            </a:pPr>
            <a:r>
              <a:rPr lang="en-US" sz="1600" dirty="0" smtClean="0"/>
              <a:t>Managing Director</a:t>
            </a:r>
          </a:p>
          <a:p>
            <a:pPr algn="l" eaLnBrk="0" hangingPunct="0">
              <a:lnSpc>
                <a:spcPct val="80000"/>
              </a:lnSpc>
              <a:spcBef>
                <a:spcPct val="0"/>
              </a:spcBef>
              <a:buClr>
                <a:schemeClr val="tx1"/>
              </a:buClr>
              <a:buFont typeface="Wingdings" pitchFamily="2" charset="2"/>
              <a:buNone/>
            </a:pPr>
            <a:endParaRPr lang="en-US" sz="1600" dirty="0" smtClean="0"/>
          </a:p>
          <a:p>
            <a:pPr algn="l" eaLnBrk="0" hangingPunct="0">
              <a:lnSpc>
                <a:spcPct val="80000"/>
              </a:lnSpc>
              <a:spcBef>
                <a:spcPct val="0"/>
              </a:spcBef>
              <a:buClr>
                <a:schemeClr val="tx1"/>
              </a:buClr>
              <a:buFont typeface="Wingdings" pitchFamily="2" charset="2"/>
              <a:buNone/>
            </a:pPr>
            <a:r>
              <a:rPr lang="en-US" sz="1600" dirty="0" smtClean="0"/>
              <a:t>Transportation &amp; Logistics Equity Research</a:t>
            </a:r>
          </a:p>
          <a:p>
            <a:pPr algn="l" eaLnBrk="0" hangingPunct="0">
              <a:lnSpc>
                <a:spcPct val="80000"/>
              </a:lnSpc>
              <a:spcBef>
                <a:spcPct val="0"/>
              </a:spcBef>
              <a:buClr>
                <a:schemeClr val="tx1"/>
              </a:buClr>
              <a:buFont typeface="Wingdings" pitchFamily="2" charset="2"/>
              <a:buNone/>
            </a:pPr>
            <a:r>
              <a:rPr lang="en-US" sz="1600" dirty="0" smtClean="0"/>
              <a:t>KeyBanc Capital Markets Inc.</a:t>
            </a:r>
          </a:p>
          <a:p>
            <a:pPr algn="l" eaLnBrk="0" hangingPunct="0">
              <a:lnSpc>
                <a:spcPct val="80000"/>
              </a:lnSpc>
              <a:spcBef>
                <a:spcPct val="0"/>
              </a:spcBef>
              <a:buClr>
                <a:schemeClr val="tx1"/>
              </a:buClr>
              <a:buFont typeface="Wingdings" pitchFamily="2" charset="2"/>
              <a:buNone/>
            </a:pPr>
            <a:endParaRPr lang="en-US" sz="1600" dirty="0" smtClean="0"/>
          </a:p>
          <a:p>
            <a:pPr algn="l" eaLnBrk="0" hangingPunct="0">
              <a:lnSpc>
                <a:spcPct val="80000"/>
              </a:lnSpc>
              <a:spcBef>
                <a:spcPct val="0"/>
              </a:spcBef>
              <a:buClr>
                <a:schemeClr val="tx1"/>
              </a:buClr>
              <a:buFont typeface="Wingdings" pitchFamily="2" charset="2"/>
              <a:buNone/>
            </a:pPr>
            <a:endParaRPr lang="en-US" sz="1600" dirty="0" smtClean="0"/>
          </a:p>
          <a:p>
            <a:pPr algn="l" eaLnBrk="0" hangingPunct="0">
              <a:lnSpc>
                <a:spcPct val="80000"/>
              </a:lnSpc>
              <a:spcBef>
                <a:spcPct val="0"/>
              </a:spcBef>
              <a:buClr>
                <a:schemeClr val="tx1"/>
              </a:buClr>
              <a:buFont typeface="Wingdings" pitchFamily="2" charset="2"/>
              <a:buNone/>
            </a:pPr>
            <a:r>
              <a:rPr lang="en-US" sz="1600" dirty="0" smtClean="0"/>
              <a:t>July 2018</a:t>
            </a:r>
            <a:endParaRPr lang="en-US" sz="1600" dirty="0"/>
          </a:p>
        </p:txBody>
      </p:sp>
      <p:pic>
        <p:nvPicPr>
          <p:cNvPr id="3078" name="Picture 8" descr="KBCM 032 bl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41388"/>
            <a:ext cx="23622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276351" y="6208895"/>
            <a:ext cx="7619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Helvetica" pitchFamily="34" charset="0"/>
              </a:defRPr>
            </a:lvl1pPr>
            <a:lvl2pPr marL="742950" indent="-285750" eaLnBrk="0" hangingPunct="0">
              <a:defRPr sz="2800" b="1">
                <a:solidFill>
                  <a:schemeClr val="tx1"/>
                </a:solidFill>
                <a:latin typeface="Helvetica" pitchFamily="34" charset="0"/>
              </a:defRPr>
            </a:lvl2pPr>
            <a:lvl3pPr marL="1143000" indent="-228600" eaLnBrk="0" hangingPunct="0">
              <a:defRPr sz="2800" b="1">
                <a:solidFill>
                  <a:schemeClr val="tx1"/>
                </a:solidFill>
                <a:latin typeface="Helvetica" pitchFamily="34" charset="0"/>
              </a:defRPr>
            </a:lvl3pPr>
            <a:lvl4pPr marL="1600200" indent="-228600" eaLnBrk="0" hangingPunct="0">
              <a:defRPr sz="2800" b="1">
                <a:solidFill>
                  <a:schemeClr val="tx1"/>
                </a:solidFill>
                <a:latin typeface="Helvetica" pitchFamily="34" charset="0"/>
              </a:defRPr>
            </a:lvl4pPr>
            <a:lvl5pPr marL="2057400" indent="-228600" eaLnBrk="0" hangingPunct="0">
              <a:defRPr sz="2800" b="1">
                <a:solidFill>
                  <a:schemeClr val="tx1"/>
                </a:solidFill>
                <a:latin typeface="Helvetica" pitchFamily="34" charset="0"/>
              </a:defRPr>
            </a:lvl5pPr>
            <a:lvl6pPr marL="2514600" indent="-228600" eaLnBrk="0" fontAlgn="base" hangingPunct="0">
              <a:spcBef>
                <a:spcPct val="0"/>
              </a:spcBef>
              <a:spcAft>
                <a:spcPct val="0"/>
              </a:spcAft>
              <a:defRPr sz="2800" b="1">
                <a:solidFill>
                  <a:schemeClr val="tx1"/>
                </a:solidFill>
                <a:latin typeface="Helvetica" pitchFamily="34" charset="0"/>
              </a:defRPr>
            </a:lvl6pPr>
            <a:lvl7pPr marL="2971800" indent="-228600" eaLnBrk="0" fontAlgn="base" hangingPunct="0">
              <a:spcBef>
                <a:spcPct val="0"/>
              </a:spcBef>
              <a:spcAft>
                <a:spcPct val="0"/>
              </a:spcAft>
              <a:defRPr sz="2800" b="1">
                <a:solidFill>
                  <a:schemeClr val="tx1"/>
                </a:solidFill>
                <a:latin typeface="Helvetica" pitchFamily="34" charset="0"/>
              </a:defRPr>
            </a:lvl7pPr>
            <a:lvl8pPr marL="3429000" indent="-228600" eaLnBrk="0" fontAlgn="base" hangingPunct="0">
              <a:spcBef>
                <a:spcPct val="0"/>
              </a:spcBef>
              <a:spcAft>
                <a:spcPct val="0"/>
              </a:spcAft>
              <a:defRPr sz="2800" b="1">
                <a:solidFill>
                  <a:schemeClr val="tx1"/>
                </a:solidFill>
                <a:latin typeface="Helvetica" pitchFamily="34" charset="0"/>
              </a:defRPr>
            </a:lvl8pPr>
            <a:lvl9pPr marL="3886200" indent="-228600" eaLnBrk="0" fontAlgn="base" hangingPunct="0">
              <a:spcBef>
                <a:spcPct val="0"/>
              </a:spcBef>
              <a:spcAft>
                <a:spcPct val="0"/>
              </a:spcAft>
              <a:defRPr sz="2800" b="1">
                <a:solidFill>
                  <a:schemeClr val="tx1"/>
                </a:solidFill>
                <a:latin typeface="Helvetica" pitchFamily="34" charset="0"/>
              </a:defRPr>
            </a:lvl9pPr>
          </a:lstStyle>
          <a:p>
            <a:pPr algn="l" eaLnBrk="1" hangingPunct="1"/>
            <a:r>
              <a:rPr lang="en-US" altLang="en-US" sz="900" b="0" dirty="0"/>
              <a:t>KeyBanc Capital Markets Inc., Member </a:t>
            </a:r>
            <a:r>
              <a:rPr lang="en-US" altLang="en-US" sz="900" b="0" dirty="0" smtClean="0"/>
              <a:t>NYSE/FINRA/SIPC</a:t>
            </a:r>
            <a:endParaRPr lang="en-US" altLang="en-US" sz="900" b="0" dirty="0"/>
          </a:p>
          <a:p>
            <a:pPr algn="l" eaLnBrk="1" hangingPunct="1"/>
            <a:r>
              <a:rPr lang="en-US" altLang="en-US" sz="900" b="0" i="1" dirty="0"/>
              <a:t>Important disclosures for the companies mentioned in this report can be found </a:t>
            </a:r>
            <a:r>
              <a:rPr lang="en-US" altLang="en-US" sz="900" b="0" i="1" dirty="0" smtClean="0"/>
              <a:t>at </a:t>
            </a:r>
          </a:p>
          <a:p>
            <a:pPr algn="l" eaLnBrk="1" hangingPunct="1"/>
            <a:r>
              <a:rPr lang="en-US" altLang="en-US" sz="900" b="0" i="1" dirty="0" smtClean="0">
                <a:hlinkClick r:id="rId4"/>
              </a:rPr>
              <a:t>https</a:t>
            </a:r>
            <a:r>
              <a:rPr lang="en-US" altLang="en-US" sz="900" b="0" i="1" dirty="0">
                <a:hlinkClick r:id="rId4"/>
              </a:rPr>
              <a:t>://</a:t>
            </a:r>
            <a:r>
              <a:rPr lang="en-US" altLang="en-US" sz="900" b="0" i="1" dirty="0" smtClean="0">
                <a:hlinkClick r:id="rId4"/>
              </a:rPr>
              <a:t>key2.bluematrix.com/sellside/Disclosures.action</a:t>
            </a:r>
            <a:r>
              <a:rPr lang="en-US" altLang="en-US" sz="900" b="0" i="1" dirty="0" smtClean="0"/>
              <a:t> or in the Disclosure Appendix.</a:t>
            </a:r>
            <a:endParaRPr lang="en-US" altLang="en-US" sz="900" b="0" i="1" dirty="0"/>
          </a:p>
        </p:txBody>
      </p:sp>
    </p:spTree>
    <p:extLst>
      <p:ext uri="{BB962C8B-B14F-4D97-AF65-F5344CB8AC3E}">
        <p14:creationId xmlns:p14="http://schemas.microsoft.com/office/powerpoint/2010/main" val="7719811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3"/>
            <a:ext cx="8503920" cy="483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2"/>
          <p:cNvSpPr txBox="1">
            <a:spLocks noChangeArrowheads="1"/>
          </p:cNvSpPr>
          <p:nvPr/>
        </p:nvSpPr>
        <p:spPr bwMode="auto">
          <a:xfrm>
            <a:off x="700088" y="13335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Oil &amp; Gas End Markets Have Rebounded</a:t>
            </a:r>
            <a:endParaRPr lang="en-US" altLang="en-US" sz="1800" dirty="0">
              <a:solidFill>
                <a:schemeClr val="tx2"/>
              </a:solidFill>
            </a:endParaRPr>
          </a:p>
        </p:txBody>
      </p:sp>
      <p:sp>
        <p:nvSpPr>
          <p:cNvPr id="6" name="Text Box 5"/>
          <p:cNvSpPr txBox="1">
            <a:spLocks noChangeArrowheads="1"/>
          </p:cNvSpPr>
          <p:nvPr/>
        </p:nvSpPr>
        <p:spPr bwMode="auto">
          <a:xfrm>
            <a:off x="1847850" y="6334125"/>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Baker Hughes, </a:t>
            </a:r>
            <a:r>
              <a:rPr lang="en-US" altLang="en-US" sz="900" i="1" dirty="0"/>
              <a:t>KeyBanc Capital Markets Inc.</a:t>
            </a:r>
          </a:p>
        </p:txBody>
      </p:sp>
      <p:sp>
        <p:nvSpPr>
          <p:cNvPr id="2" name="TextBox 1"/>
          <p:cNvSpPr txBox="1"/>
          <p:nvPr/>
        </p:nvSpPr>
        <p:spPr>
          <a:xfrm>
            <a:off x="2231209" y="4191093"/>
            <a:ext cx="4298552" cy="523220"/>
          </a:xfrm>
          <a:prstGeom prst="rect">
            <a:avLst/>
          </a:prstGeom>
          <a:noFill/>
        </p:spPr>
        <p:txBody>
          <a:bodyPr wrap="square" rtlCol="0">
            <a:spAutoFit/>
          </a:bodyPr>
          <a:lstStyle/>
          <a:p>
            <a:r>
              <a:rPr lang="en-US" sz="1400" i="1" dirty="0"/>
              <a:t>R</a:t>
            </a:r>
            <a:r>
              <a:rPr lang="en-US" sz="1400" i="1" dirty="0" smtClean="0"/>
              <a:t>ig counts averaged </a:t>
            </a:r>
            <a:r>
              <a:rPr lang="en-US" sz="1400" b="1" i="1" dirty="0" smtClean="0"/>
              <a:t>703 in 2017</a:t>
            </a:r>
            <a:r>
              <a:rPr lang="en-US" sz="1400" i="1" dirty="0" smtClean="0"/>
              <a:t>, compared to 408 in 2016, a </a:t>
            </a:r>
            <a:r>
              <a:rPr lang="en-US" sz="1400" b="1" i="1" dirty="0" smtClean="0"/>
              <a:t>72% increase</a:t>
            </a:r>
            <a:r>
              <a:rPr lang="en-US" sz="1400" i="1" dirty="0" smtClean="0"/>
              <a:t>. </a:t>
            </a:r>
            <a:endParaRPr lang="en-US" sz="1400" i="1" dirty="0"/>
          </a:p>
        </p:txBody>
      </p:sp>
      <p:cxnSp>
        <p:nvCxnSpPr>
          <p:cNvPr id="7" name="Straight Arrow Connector 6"/>
          <p:cNvCxnSpPr/>
          <p:nvPr/>
        </p:nvCxnSpPr>
        <p:spPr bwMode="auto">
          <a:xfrm>
            <a:off x="5941422" y="2081007"/>
            <a:ext cx="922516" cy="1980354"/>
          </a:xfrm>
          <a:prstGeom prst="straightConnector1">
            <a:avLst/>
          </a:prstGeom>
          <a:noFill/>
          <a:ln w="50800" cap="flat" cmpd="sng" algn="ctr">
            <a:solidFill>
              <a:srgbClr val="FF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14" name="Straight Arrow Connector 13"/>
          <p:cNvCxnSpPr/>
          <p:nvPr/>
        </p:nvCxnSpPr>
        <p:spPr bwMode="auto">
          <a:xfrm flipV="1">
            <a:off x="7018317" y="3429000"/>
            <a:ext cx="1555667" cy="834243"/>
          </a:xfrm>
          <a:prstGeom prst="straightConnector1">
            <a:avLst/>
          </a:prstGeom>
          <a:noFill/>
          <a:ln w="50800" cap="flat" cmpd="sng" algn="ctr">
            <a:solidFill>
              <a:srgbClr val="FF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Tree>
    <p:extLst>
      <p:ext uri="{BB962C8B-B14F-4D97-AF65-F5344CB8AC3E}">
        <p14:creationId xmlns:p14="http://schemas.microsoft.com/office/powerpoint/2010/main" val="17453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201633"/>
            <a:ext cx="8503920" cy="445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a:p>
        </p:txBody>
      </p:sp>
      <p:sp>
        <p:nvSpPr>
          <p:cNvPr id="7173" name="Text Box 8"/>
          <p:cNvSpPr txBox="1">
            <a:spLocks noChangeArrowheads="1"/>
          </p:cNvSpPr>
          <p:nvPr/>
        </p:nvSpPr>
        <p:spPr bwMode="auto">
          <a:xfrm>
            <a:off x="2019300" y="3758159"/>
            <a:ext cx="3733800" cy="52322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i="1" dirty="0" smtClean="0"/>
              <a:t>Housing starts have ranged between </a:t>
            </a:r>
            <a:r>
              <a:rPr lang="en-US" altLang="en-US" sz="1400" b="1" i="1" dirty="0" smtClean="0"/>
              <a:t>1.1M-1.2M units </a:t>
            </a:r>
            <a:r>
              <a:rPr lang="en-US" altLang="en-US" sz="1400" i="1" dirty="0" smtClean="0"/>
              <a:t>since mid-2015.</a:t>
            </a:r>
            <a:endParaRPr lang="en-US" altLang="en-US" sz="1400" i="1" dirty="0"/>
          </a:p>
        </p:txBody>
      </p:sp>
      <p:sp>
        <p:nvSpPr>
          <p:cNvPr id="7174" name="Rectangle 2"/>
          <p:cNvSpPr txBox="1">
            <a:spLocks noChangeArrowheads="1"/>
          </p:cNvSpPr>
          <p:nvPr/>
        </p:nvSpPr>
        <p:spPr bwMode="auto">
          <a:xfrm>
            <a:off x="560388" y="1524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What About Housing?</a:t>
            </a:r>
            <a:endParaRPr lang="en-US" altLang="en-US" sz="1800" dirty="0">
              <a:solidFill>
                <a:schemeClr val="tx2"/>
              </a:solidFill>
            </a:endParaRPr>
          </a:p>
        </p:txBody>
      </p:sp>
      <p:sp>
        <p:nvSpPr>
          <p:cNvPr id="7175"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 U.S. Census Bureau</a:t>
            </a:r>
          </a:p>
        </p:txBody>
      </p:sp>
      <p:sp>
        <p:nvSpPr>
          <p:cNvPr id="8" name="Oval 7"/>
          <p:cNvSpPr/>
          <p:nvPr/>
        </p:nvSpPr>
        <p:spPr bwMode="auto">
          <a:xfrm>
            <a:off x="7844396" y="2931565"/>
            <a:ext cx="895839" cy="897844"/>
          </a:xfrm>
          <a:prstGeom prst="ellipse">
            <a:avLst/>
          </a:prstGeom>
          <a:noFill/>
          <a:ln w="53975" cap="flat" cmpd="sng" algn="ctr">
            <a:solidFill>
              <a:srgbClr val="FF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419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a:p>
        </p:txBody>
      </p:sp>
      <p:sp>
        <p:nvSpPr>
          <p:cNvPr id="7174" name="Rectangle 2"/>
          <p:cNvSpPr txBox="1">
            <a:spLocks noChangeArrowheads="1"/>
          </p:cNvSpPr>
          <p:nvPr/>
        </p:nvSpPr>
        <p:spPr bwMode="auto">
          <a:xfrm>
            <a:off x="560388" y="1524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Have Auto and Light Truck Sales Peaked?</a:t>
            </a:r>
            <a:endParaRPr lang="en-US" altLang="en-US" sz="1800" dirty="0">
              <a:solidFill>
                <a:schemeClr val="tx2"/>
              </a:solidFill>
            </a:endParaRPr>
          </a:p>
        </p:txBody>
      </p:sp>
      <p:sp>
        <p:nvSpPr>
          <p:cNvPr id="7175"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 </a:t>
            </a:r>
            <a:r>
              <a:rPr lang="en-US" altLang="en-US" sz="900" i="1" dirty="0" smtClean="0"/>
              <a:t>Ward’s Automotive</a:t>
            </a:r>
            <a:endParaRPr lang="en-US" altLang="en-US" sz="900" i="1" dirty="0"/>
          </a:p>
        </p:txBody>
      </p:sp>
      <p:sp>
        <p:nvSpPr>
          <p:cNvPr id="8" name="Text Box 8"/>
          <p:cNvSpPr txBox="1">
            <a:spLocks noChangeArrowheads="1"/>
          </p:cNvSpPr>
          <p:nvPr/>
        </p:nvSpPr>
        <p:spPr bwMode="auto">
          <a:xfrm>
            <a:off x="4267200" y="1874989"/>
            <a:ext cx="3733800" cy="52322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i="1" dirty="0" smtClean="0"/>
              <a:t>Light vehicle sales are </a:t>
            </a:r>
            <a:r>
              <a:rPr lang="en-US" altLang="en-US" sz="1400" b="1" i="1" dirty="0" smtClean="0"/>
              <a:t>at pre-recession levels</a:t>
            </a:r>
            <a:r>
              <a:rPr lang="en-US" altLang="en-US" sz="1400" i="1" dirty="0" smtClean="0"/>
              <a:t>, but growth has slowed.</a:t>
            </a:r>
            <a:endParaRPr lang="en-US" altLang="en-US" sz="1400" i="1" dirty="0"/>
          </a:p>
        </p:txBody>
      </p:sp>
    </p:spTree>
    <p:extLst>
      <p:ext uri="{BB962C8B-B14F-4D97-AF65-F5344CB8AC3E}">
        <p14:creationId xmlns:p14="http://schemas.microsoft.com/office/powerpoint/2010/main" val="34288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2"/>
          <p:cNvSpPr>
            <a:spLocks noGrp="1" noChangeArrowheads="1"/>
          </p:cNvSpPr>
          <p:nvPr>
            <p:ph type="title"/>
          </p:nvPr>
        </p:nvSpPr>
        <p:spPr>
          <a:xfrm>
            <a:off x="491808" y="264546"/>
            <a:ext cx="8153400" cy="369964"/>
          </a:xfrm>
        </p:spPr>
        <p:txBody>
          <a:bodyPr/>
          <a:lstStyle/>
          <a:p>
            <a:pPr algn="ctr"/>
            <a:r>
              <a:rPr lang="en-US" altLang="en-US" dirty="0" smtClean="0">
                <a:latin typeface="Arial" panose="020B0604020202020204" pitchFamily="34" charset="0"/>
                <a:cs typeface="Arial" panose="020B0604020202020204" pitchFamily="34" charset="0"/>
              </a:rPr>
              <a:t>Inventories Have Declined as Sales Have Improved</a:t>
            </a:r>
          </a:p>
        </p:txBody>
      </p:sp>
      <p:sp>
        <p:nvSpPr>
          <p:cNvPr id="4101" name="Text Box 5"/>
          <p:cNvSpPr txBox="1">
            <a:spLocks noChangeArrowheads="1"/>
          </p:cNvSpPr>
          <p:nvPr/>
        </p:nvSpPr>
        <p:spPr bwMode="auto">
          <a:xfrm>
            <a:off x="1745673" y="6492834"/>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 </a:t>
            </a:r>
            <a:r>
              <a:rPr lang="en-US" altLang="en-US" sz="900" i="1" dirty="0" smtClean="0"/>
              <a:t>U.S. Census Bureau</a:t>
            </a:r>
            <a:endParaRPr lang="en-US" altLang="en-US" sz="900" i="1" dirty="0"/>
          </a:p>
        </p:txBody>
      </p:sp>
      <p:sp>
        <p:nvSpPr>
          <p:cNvPr id="2" name="Oval 1"/>
          <p:cNvSpPr/>
          <p:nvPr/>
        </p:nvSpPr>
        <p:spPr bwMode="auto">
          <a:xfrm>
            <a:off x="1745673" y="1891019"/>
            <a:ext cx="803304" cy="837487"/>
          </a:xfrm>
          <a:prstGeom prst="ellipse">
            <a:avLst/>
          </a:prstGeom>
          <a:noFill/>
          <a:ln w="63500" cap="flat" cmpd="sng" algn="ctr">
            <a:solidFill>
              <a:srgbClr val="C0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dirty="0" smtClean="0">
              <a:ln>
                <a:noFill/>
              </a:ln>
              <a:solidFill>
                <a:schemeClr val="tx1"/>
              </a:solidFill>
              <a:effectLst/>
              <a:latin typeface="Arial" charset="0"/>
            </a:endParaRPr>
          </a:p>
        </p:txBody>
      </p:sp>
      <p:sp>
        <p:nvSpPr>
          <p:cNvPr id="7" name="Oval 6"/>
          <p:cNvSpPr/>
          <p:nvPr/>
        </p:nvSpPr>
        <p:spPr bwMode="auto">
          <a:xfrm>
            <a:off x="5443439" y="2849523"/>
            <a:ext cx="803304" cy="837487"/>
          </a:xfrm>
          <a:prstGeom prst="ellipse">
            <a:avLst/>
          </a:prstGeom>
          <a:noFill/>
          <a:ln w="63500" cap="flat" cmpd="sng" algn="ctr">
            <a:solidFill>
              <a:srgbClr val="C0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dirty="0" smtClean="0">
              <a:ln>
                <a:noFill/>
              </a:ln>
              <a:solidFill>
                <a:schemeClr val="tx1"/>
              </a:solidFill>
              <a:effectLst/>
              <a:latin typeface="Arial" charset="0"/>
            </a:endParaRPr>
          </a:p>
        </p:txBody>
      </p:sp>
      <p:cxnSp>
        <p:nvCxnSpPr>
          <p:cNvPr id="4" name="Straight Arrow Connector 3"/>
          <p:cNvCxnSpPr/>
          <p:nvPr/>
        </p:nvCxnSpPr>
        <p:spPr bwMode="auto">
          <a:xfrm>
            <a:off x="6996223" y="2445488"/>
            <a:ext cx="921650" cy="584791"/>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8" name="Straight Arrow Connector 7"/>
          <p:cNvCxnSpPr/>
          <p:nvPr/>
        </p:nvCxnSpPr>
        <p:spPr bwMode="auto">
          <a:xfrm flipV="1">
            <a:off x="2548977" y="1759687"/>
            <a:ext cx="2282796" cy="2147778"/>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Tree>
    <p:extLst>
      <p:ext uri="{BB962C8B-B14F-4D97-AF65-F5344CB8AC3E}">
        <p14:creationId xmlns:p14="http://schemas.microsoft.com/office/powerpoint/2010/main" val="9169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KeyBanc Capital Markets Inc</a:t>
            </a:r>
            <a:r>
              <a:rPr lang="en-US" altLang="en-US" sz="900" i="1" dirty="0" smtClean="0"/>
              <a:t>.; </a:t>
            </a:r>
            <a:r>
              <a:rPr lang="en-US" altLang="en-US" sz="900" i="1" dirty="0"/>
              <a:t>Ports of Los Angeles, Long Beach, Oakland, Portland, </a:t>
            </a:r>
            <a:r>
              <a:rPr lang="en-US" altLang="en-US" sz="900" i="1" dirty="0" smtClean="0"/>
              <a:t>Tacoma, </a:t>
            </a:r>
            <a:r>
              <a:rPr lang="en-US" altLang="en-US" sz="900" i="1" dirty="0"/>
              <a:t>and Seattle</a:t>
            </a:r>
          </a:p>
        </p:txBody>
      </p:sp>
      <p:pic>
        <p:nvPicPr>
          <p:cNvPr id="1026" name="Picture 7"/>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499216" y="259388"/>
            <a:ext cx="8153400" cy="3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0" tIns="46033" rIns="0" bIns="46033" numCol="1" anchor="ctr" anchorCtr="0" compatLnSpc="1">
            <a:prstTxWarp prst="textNoShape">
              <a:avLst/>
            </a:prstTxWarp>
            <a:spAutoFit/>
          </a:bodyPr>
          <a:lstStyle>
            <a:lvl1pPr algn="l" rtl="0" eaLnBrk="0" fontAlgn="base" hangingPunct="0">
              <a:spcBef>
                <a:spcPct val="50000"/>
              </a:spcBef>
              <a:spcAft>
                <a:spcPct val="0"/>
              </a:spcAft>
              <a:tabLst>
                <a:tab pos="8750300" algn="r"/>
              </a:tabLst>
              <a:defRPr>
                <a:solidFill>
                  <a:schemeClr val="tx1"/>
                </a:solidFill>
                <a:latin typeface="+mj-lt"/>
                <a:ea typeface="+mj-ea"/>
                <a:cs typeface="+mj-cs"/>
              </a:defRPr>
            </a:lvl1pPr>
            <a:lvl2pPr algn="l" rtl="0" eaLnBrk="0" fontAlgn="base" hangingPunct="0">
              <a:spcBef>
                <a:spcPct val="50000"/>
              </a:spcBef>
              <a:spcAft>
                <a:spcPct val="0"/>
              </a:spcAft>
              <a:tabLst>
                <a:tab pos="8750300" algn="r"/>
              </a:tabLst>
              <a:defRPr>
                <a:solidFill>
                  <a:schemeClr val="tx1"/>
                </a:solidFill>
                <a:latin typeface="Arial Narrow" pitchFamily="34" charset="0"/>
              </a:defRPr>
            </a:lvl2pPr>
            <a:lvl3pPr algn="l" rtl="0" eaLnBrk="0" fontAlgn="base" hangingPunct="0">
              <a:spcBef>
                <a:spcPct val="50000"/>
              </a:spcBef>
              <a:spcAft>
                <a:spcPct val="0"/>
              </a:spcAft>
              <a:tabLst>
                <a:tab pos="8750300" algn="r"/>
              </a:tabLst>
              <a:defRPr>
                <a:solidFill>
                  <a:schemeClr val="tx1"/>
                </a:solidFill>
                <a:latin typeface="Arial Narrow" pitchFamily="34" charset="0"/>
              </a:defRPr>
            </a:lvl3pPr>
            <a:lvl4pPr algn="l" rtl="0" eaLnBrk="0" fontAlgn="base" hangingPunct="0">
              <a:spcBef>
                <a:spcPct val="50000"/>
              </a:spcBef>
              <a:spcAft>
                <a:spcPct val="0"/>
              </a:spcAft>
              <a:tabLst>
                <a:tab pos="8750300" algn="r"/>
              </a:tabLst>
              <a:defRPr>
                <a:solidFill>
                  <a:schemeClr val="tx1"/>
                </a:solidFill>
                <a:latin typeface="Arial Narrow" pitchFamily="34" charset="0"/>
              </a:defRPr>
            </a:lvl4pPr>
            <a:lvl5pPr algn="l" rtl="0" eaLnBrk="0" fontAlgn="base" hangingPunct="0">
              <a:spcBef>
                <a:spcPct val="50000"/>
              </a:spcBef>
              <a:spcAft>
                <a:spcPct val="0"/>
              </a:spcAft>
              <a:tabLst>
                <a:tab pos="8750300" algn="r"/>
              </a:tabLst>
              <a:defRPr>
                <a:solidFill>
                  <a:schemeClr val="tx1"/>
                </a:solidFill>
                <a:latin typeface="Arial Narrow" pitchFamily="34" charset="0"/>
              </a:defRPr>
            </a:lvl5pPr>
            <a:lvl6pPr marL="457200" algn="l" rtl="0" fontAlgn="base">
              <a:spcBef>
                <a:spcPct val="50000"/>
              </a:spcBef>
              <a:spcAft>
                <a:spcPct val="0"/>
              </a:spcAft>
              <a:tabLst>
                <a:tab pos="8750300" algn="r"/>
              </a:tabLst>
              <a:defRPr>
                <a:solidFill>
                  <a:schemeClr val="tx1"/>
                </a:solidFill>
                <a:latin typeface="Arial Narrow" pitchFamily="34" charset="0"/>
              </a:defRPr>
            </a:lvl6pPr>
            <a:lvl7pPr marL="914400" algn="l" rtl="0" fontAlgn="base">
              <a:spcBef>
                <a:spcPct val="50000"/>
              </a:spcBef>
              <a:spcAft>
                <a:spcPct val="0"/>
              </a:spcAft>
              <a:tabLst>
                <a:tab pos="8750300" algn="r"/>
              </a:tabLst>
              <a:defRPr>
                <a:solidFill>
                  <a:schemeClr val="tx1"/>
                </a:solidFill>
                <a:latin typeface="Arial Narrow" pitchFamily="34" charset="0"/>
              </a:defRPr>
            </a:lvl7pPr>
            <a:lvl8pPr marL="1371600" algn="l" rtl="0" fontAlgn="base">
              <a:spcBef>
                <a:spcPct val="50000"/>
              </a:spcBef>
              <a:spcAft>
                <a:spcPct val="0"/>
              </a:spcAft>
              <a:tabLst>
                <a:tab pos="8750300" algn="r"/>
              </a:tabLst>
              <a:defRPr>
                <a:solidFill>
                  <a:schemeClr val="tx1"/>
                </a:solidFill>
                <a:latin typeface="Arial Narrow" pitchFamily="34" charset="0"/>
              </a:defRPr>
            </a:lvl8pPr>
            <a:lvl9pPr marL="1828800" algn="l" rtl="0" fontAlgn="base">
              <a:spcBef>
                <a:spcPct val="50000"/>
              </a:spcBef>
              <a:spcAft>
                <a:spcPct val="0"/>
              </a:spcAft>
              <a:tabLst>
                <a:tab pos="8750300" algn="r"/>
              </a:tabLst>
              <a:defRPr>
                <a:solidFill>
                  <a:schemeClr val="tx1"/>
                </a:solidFill>
                <a:latin typeface="Arial Narrow" pitchFamily="34" charset="0"/>
              </a:defRPr>
            </a:lvl9pPr>
          </a:lstStyle>
          <a:p>
            <a:pPr algn="ctr"/>
            <a:r>
              <a:rPr lang="fr-FR" altLang="en-US" sz="1800" kern="0" dirty="0" err="1" smtClean="0">
                <a:solidFill>
                  <a:schemeClr val="tx2"/>
                </a:solidFill>
                <a:latin typeface="Arial" panose="020B0604020202020204" pitchFamily="34" charset="0"/>
                <a:cs typeface="Arial" panose="020B0604020202020204" pitchFamily="34" charset="0"/>
              </a:rPr>
              <a:t>Driving</a:t>
            </a:r>
            <a:r>
              <a:rPr lang="fr-FR" altLang="en-US" sz="1800" kern="0" dirty="0" smtClean="0">
                <a:solidFill>
                  <a:schemeClr val="tx2"/>
                </a:solidFill>
                <a:latin typeface="Arial" panose="020B0604020202020204" pitchFamily="34" charset="0"/>
                <a:cs typeface="Arial" panose="020B0604020202020204" pitchFamily="34" charset="0"/>
              </a:rPr>
              <a:t> </a:t>
            </a:r>
            <a:r>
              <a:rPr lang="fr-FR" altLang="en-US" sz="1800" kern="0" dirty="0" err="1" smtClean="0">
                <a:solidFill>
                  <a:schemeClr val="tx2"/>
                </a:solidFill>
                <a:latin typeface="Arial" panose="020B0604020202020204" pitchFamily="34" charset="0"/>
                <a:cs typeface="Arial" panose="020B0604020202020204" pitchFamily="34" charset="0"/>
              </a:rPr>
              <a:t>Strong</a:t>
            </a:r>
            <a:r>
              <a:rPr lang="fr-FR" altLang="en-US" sz="1800" kern="0" dirty="0" smtClean="0">
                <a:solidFill>
                  <a:schemeClr val="tx2"/>
                </a:solidFill>
                <a:latin typeface="Arial" panose="020B0604020202020204" pitchFamily="34" charset="0"/>
                <a:cs typeface="Arial" panose="020B0604020202020204" pitchFamily="34" charset="0"/>
              </a:rPr>
              <a:t> Import Activity</a:t>
            </a:r>
            <a:endParaRPr lang="en-US" altLang="en-US" sz="1800" kern="0" dirty="0" smtClean="0">
              <a:latin typeface="Arial" panose="020B0604020202020204" pitchFamily="34" charset="0"/>
              <a:cs typeface="Arial" panose="020B0604020202020204" pitchFamily="34" charset="0"/>
            </a:endParaRPr>
          </a:p>
        </p:txBody>
      </p:sp>
      <p:sp>
        <p:nvSpPr>
          <p:cNvPr id="6" name="TextBox 5"/>
          <p:cNvSpPr txBox="1"/>
          <p:nvPr/>
        </p:nvSpPr>
        <p:spPr>
          <a:xfrm>
            <a:off x="4913301" y="1287077"/>
            <a:ext cx="3261466" cy="954107"/>
          </a:xfrm>
          <a:prstGeom prst="rect">
            <a:avLst/>
          </a:prstGeom>
          <a:noFill/>
        </p:spPr>
        <p:txBody>
          <a:bodyPr wrap="square" rtlCol="0">
            <a:spAutoFit/>
          </a:bodyPr>
          <a:lstStyle/>
          <a:p>
            <a:r>
              <a:rPr lang="en-US" sz="1400" i="1" dirty="0" smtClean="0"/>
              <a:t>West Coast container imports increased ~6% in 2017, compared to an average of ~1.5% between 2011-2016.</a:t>
            </a:r>
            <a:endParaRPr lang="en-US" sz="1400" i="1" dirty="0"/>
          </a:p>
        </p:txBody>
      </p:sp>
    </p:spTree>
    <p:extLst>
      <p:ext uri="{BB962C8B-B14F-4D97-AF65-F5344CB8AC3E}">
        <p14:creationId xmlns:p14="http://schemas.microsoft.com/office/powerpoint/2010/main" val="24373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58404"/>
            <a:ext cx="8153400" cy="369964"/>
          </a:xfrm>
        </p:spPr>
        <p:txBody>
          <a:bodyPr/>
          <a:lstStyle/>
          <a:p>
            <a:pPr algn="ctr"/>
            <a:r>
              <a:rPr lang="fr-FR" altLang="en-US" dirty="0" smtClean="0">
                <a:solidFill>
                  <a:schemeClr val="tx2"/>
                </a:solidFill>
                <a:latin typeface="Arial" panose="020B0604020202020204" pitchFamily="34" charset="0"/>
                <a:cs typeface="Arial" panose="020B0604020202020204" pitchFamily="34" charset="0"/>
              </a:rPr>
              <a:t>Import Activity YTD </a:t>
            </a:r>
            <a:r>
              <a:rPr lang="fr-FR" altLang="en-US" dirty="0" err="1" smtClean="0">
                <a:solidFill>
                  <a:schemeClr val="tx2"/>
                </a:solidFill>
                <a:latin typeface="Arial" panose="020B0604020202020204" pitchFamily="34" charset="0"/>
                <a:cs typeface="Arial" panose="020B0604020202020204" pitchFamily="34" charset="0"/>
              </a:rPr>
              <a:t>Reflects</a:t>
            </a:r>
            <a:r>
              <a:rPr lang="fr-FR" altLang="en-US" dirty="0" smtClean="0">
                <a:solidFill>
                  <a:schemeClr val="tx2"/>
                </a:solidFill>
                <a:latin typeface="Arial" panose="020B0604020202020204" pitchFamily="34" charset="0"/>
                <a:cs typeface="Arial" panose="020B0604020202020204" pitchFamily="34" charset="0"/>
              </a:rPr>
              <a:t> the </a:t>
            </a:r>
            <a:r>
              <a:rPr lang="fr-FR" altLang="en-US" dirty="0" err="1" smtClean="0">
                <a:solidFill>
                  <a:schemeClr val="tx2"/>
                </a:solidFill>
                <a:latin typeface="Arial" panose="020B0604020202020204" pitchFamily="34" charset="0"/>
                <a:cs typeface="Arial" panose="020B0604020202020204" pitchFamily="34" charset="0"/>
              </a:rPr>
              <a:t>Lunar</a:t>
            </a:r>
            <a:r>
              <a:rPr lang="fr-FR" altLang="en-US" dirty="0" smtClean="0">
                <a:solidFill>
                  <a:schemeClr val="tx2"/>
                </a:solidFill>
                <a:latin typeface="Arial" panose="020B0604020202020204" pitchFamily="34" charset="0"/>
                <a:cs typeface="Arial" panose="020B0604020202020204" pitchFamily="34" charset="0"/>
              </a:rPr>
              <a:t> New </a:t>
            </a:r>
            <a:r>
              <a:rPr lang="fr-FR" altLang="en-US" dirty="0" err="1" smtClean="0">
                <a:solidFill>
                  <a:schemeClr val="tx2"/>
                </a:solidFill>
                <a:latin typeface="Arial" panose="020B0604020202020204" pitchFamily="34" charset="0"/>
                <a:cs typeface="Arial" panose="020B0604020202020204" pitchFamily="34" charset="0"/>
              </a:rPr>
              <a:t>Year</a:t>
            </a:r>
            <a:r>
              <a:rPr lang="fr-FR" altLang="en-US" dirty="0" smtClean="0">
                <a:solidFill>
                  <a:schemeClr val="tx2"/>
                </a:solidFill>
                <a:latin typeface="Arial" panose="020B0604020202020204" pitchFamily="34" charset="0"/>
                <a:cs typeface="Arial" panose="020B0604020202020204" pitchFamily="34" charset="0"/>
              </a:rPr>
              <a:t> and Asian Port Congestion</a:t>
            </a:r>
            <a:endParaRPr lang="en-US" altLang="en-US" dirty="0" smtClean="0">
              <a:latin typeface="Arial" panose="020B0604020202020204" pitchFamily="34" charset="0"/>
              <a:cs typeface="Arial" panose="020B0604020202020204" pitchFamily="34" charset="0"/>
            </a:endParaRPr>
          </a:p>
        </p:txBody>
      </p:sp>
      <p:sp>
        <p:nvSpPr>
          <p:cNvPr id="4100"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KeyBanc Capital Markets Inc., Ports of Los </a:t>
            </a:r>
            <a:r>
              <a:rPr lang="en-US" altLang="en-US" sz="900" i="1" dirty="0" smtClean="0"/>
              <a:t>Angeles and </a:t>
            </a:r>
            <a:r>
              <a:rPr lang="en-US" altLang="en-US" sz="900" i="1" dirty="0"/>
              <a:t>Long </a:t>
            </a:r>
            <a:r>
              <a:rPr lang="en-US" altLang="en-US" sz="900" i="1" dirty="0" smtClean="0"/>
              <a:t>Beach</a:t>
            </a:r>
            <a:endParaRPr lang="en-US" altLang="en-US" sz="900" i="1" dirty="0"/>
          </a:p>
        </p:txBody>
      </p:sp>
      <p:pic>
        <p:nvPicPr>
          <p:cNvPr id="4099"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884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58404"/>
            <a:ext cx="8153400" cy="369964"/>
          </a:xfrm>
        </p:spPr>
        <p:txBody>
          <a:bodyPr/>
          <a:lstStyle/>
          <a:p>
            <a:pPr algn="ctr"/>
            <a:r>
              <a:rPr lang="en-US" altLang="en-US" dirty="0" smtClean="0">
                <a:latin typeface="Arial" panose="020B0604020202020204" pitchFamily="34" charset="0"/>
                <a:cs typeface="Arial" panose="020B0604020202020204" pitchFamily="34" charset="0"/>
              </a:rPr>
              <a:t>Federal Funds Rate</a:t>
            </a:r>
          </a:p>
        </p:txBody>
      </p:sp>
      <p:sp>
        <p:nvSpPr>
          <p:cNvPr id="4100"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a:t>
            </a:r>
            <a:r>
              <a:rPr lang="en-US" altLang="en-US" sz="900" i="1" dirty="0"/>
              <a:t>KeyBanc Capital Markets Inc., Board of Governors of the Federal Reserve System (</a:t>
            </a:r>
            <a:r>
              <a:rPr lang="en-US" altLang="en-US" sz="900" i="1" dirty="0" smtClean="0"/>
              <a:t>U.S.)</a:t>
            </a:r>
            <a:endParaRPr lang="en-US" altLang="en-US" sz="900" i="1" dirty="0"/>
          </a:p>
        </p:txBody>
      </p:sp>
      <p:pic>
        <p:nvPicPr>
          <p:cNvPr id="1030"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91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58404"/>
            <a:ext cx="8153400" cy="369964"/>
          </a:xfrm>
        </p:spPr>
        <p:txBody>
          <a:bodyPr/>
          <a:lstStyle/>
          <a:p>
            <a:pPr algn="ctr"/>
            <a:r>
              <a:rPr lang="fr-FR" altLang="en-US" dirty="0" err="1" smtClean="0">
                <a:solidFill>
                  <a:schemeClr val="tx2"/>
                </a:solidFill>
                <a:latin typeface="Arial" panose="020B0604020202020204" pitchFamily="34" charset="0"/>
                <a:cs typeface="Arial" panose="020B0604020202020204" pitchFamily="34" charset="0"/>
              </a:rPr>
              <a:t>Tariffs</a:t>
            </a:r>
            <a:r>
              <a:rPr lang="fr-FR" altLang="en-US" dirty="0" smtClean="0">
                <a:solidFill>
                  <a:schemeClr val="tx2"/>
                </a:solidFill>
                <a:latin typeface="Arial" panose="020B0604020202020204" pitchFamily="34" charset="0"/>
                <a:cs typeface="Arial" panose="020B0604020202020204" pitchFamily="34" charset="0"/>
              </a:rPr>
              <a:t>, Trade, Taxes</a:t>
            </a:r>
            <a:endParaRPr lang="en-US" altLang="en-US" dirty="0" smtClean="0">
              <a:latin typeface="Arial" panose="020B0604020202020204" pitchFamily="34" charset="0"/>
              <a:cs typeface="Arial" panose="020B0604020202020204" pitchFamily="34" charset="0"/>
            </a:endParaRPr>
          </a:p>
        </p:txBody>
      </p:sp>
      <p:sp>
        <p:nvSpPr>
          <p:cNvPr id="4100"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Google Images</a:t>
            </a:r>
            <a:endParaRPr lang="en-US" altLang="en-US" sz="900" i="1" dirty="0"/>
          </a:p>
        </p:txBody>
      </p:sp>
      <p:pic>
        <p:nvPicPr>
          <p:cNvPr id="2050" name="Picture 2" descr="Image result for donald trump hand ge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35" y="1005840"/>
            <a:ext cx="57340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5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47675" y="138499"/>
            <a:ext cx="8153400" cy="369964"/>
          </a:xfrm>
        </p:spPr>
        <p:txBody>
          <a:bodyPr/>
          <a:lstStyle/>
          <a:p>
            <a:pPr algn="ctr" eaLnBrk="1" hangingPunct="1"/>
            <a:r>
              <a:rPr lang="en-US" altLang="en-US" dirty="0" smtClean="0">
                <a:latin typeface="Arial" panose="020B0604020202020204" pitchFamily="34" charset="0"/>
                <a:cs typeface="Arial" panose="020B0604020202020204" pitchFamily="34" charset="0"/>
              </a:rPr>
              <a:t>Demand Summary</a:t>
            </a:r>
          </a:p>
        </p:txBody>
      </p:sp>
      <p:sp>
        <p:nvSpPr>
          <p:cNvPr id="3077" name="Text Box 4"/>
          <p:cNvSpPr txBox="1">
            <a:spLocks noChangeArrowheads="1"/>
          </p:cNvSpPr>
          <p:nvPr/>
        </p:nvSpPr>
        <p:spPr bwMode="auto">
          <a:xfrm>
            <a:off x="457200" y="1279899"/>
            <a:ext cx="82296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algn="just" eaLnBrk="1" hangingPunct="1">
              <a:buFontTx/>
              <a:buChar char="•"/>
            </a:pPr>
            <a:r>
              <a:rPr lang="en-US" altLang="en-US" sz="1600" dirty="0" smtClean="0"/>
              <a:t>Industrial production has improved as oil &amp; gas end markets have recovered</a:t>
            </a:r>
          </a:p>
          <a:p>
            <a:pPr algn="just" eaLnBrk="1" hangingPunct="1">
              <a:buFontTx/>
              <a:buChar char="•"/>
            </a:pPr>
            <a:r>
              <a:rPr lang="en-US" altLang="en-US" sz="1600" dirty="0" smtClean="0"/>
              <a:t>The economy is at full employment, benefiting household incomes</a:t>
            </a:r>
          </a:p>
          <a:p>
            <a:pPr algn="just" eaLnBrk="1" hangingPunct="1">
              <a:buFontTx/>
              <a:buChar char="•"/>
            </a:pPr>
            <a:r>
              <a:rPr lang="en-US" altLang="en-US" sz="1600" dirty="0" smtClean="0"/>
              <a:t>Rising interest rates, limited inventory could impact housing demand</a:t>
            </a:r>
          </a:p>
          <a:p>
            <a:pPr algn="just" eaLnBrk="1" hangingPunct="1">
              <a:buFontTx/>
              <a:buChar char="•"/>
            </a:pPr>
            <a:r>
              <a:rPr lang="en-US" altLang="en-US" sz="1600" dirty="0" smtClean="0"/>
              <a:t>How much of recent strength is related to the inventory cycle?</a:t>
            </a:r>
          </a:p>
          <a:p>
            <a:pPr algn="just" eaLnBrk="1" hangingPunct="1">
              <a:buFontTx/>
              <a:buChar char="•"/>
            </a:pPr>
            <a:r>
              <a:rPr lang="en-US" altLang="en-US" sz="1600" dirty="0" smtClean="0"/>
              <a:t>What impact has rebuilding had, and have we seen the full impact of tax cuts?</a:t>
            </a:r>
          </a:p>
          <a:p>
            <a:pPr algn="just" eaLnBrk="1" hangingPunct="1">
              <a:buFontTx/>
              <a:buChar char="•"/>
            </a:pPr>
            <a:r>
              <a:rPr lang="en-US" altLang="en-US" sz="1600" dirty="0" smtClean="0"/>
              <a:t>Tariffs, trade remain unknowns</a:t>
            </a:r>
          </a:p>
          <a:p>
            <a:pPr algn="just" eaLnBrk="1" hangingPunct="1">
              <a:buFontTx/>
              <a:buChar char="•"/>
            </a:pPr>
            <a:r>
              <a:rPr lang="en-US" altLang="en-US" sz="1600" b="1" dirty="0"/>
              <a:t>Key freight </a:t>
            </a:r>
            <a:r>
              <a:rPr lang="en-US" altLang="en-US" sz="1600" b="1" dirty="0" smtClean="0"/>
              <a:t>end markets </a:t>
            </a:r>
            <a:r>
              <a:rPr lang="en-US" altLang="en-US" sz="1600" b="1" dirty="0"/>
              <a:t>(industrial, oil </a:t>
            </a:r>
            <a:r>
              <a:rPr lang="en-US" altLang="en-US" sz="1600" b="1" dirty="0" smtClean="0"/>
              <a:t>&amp; </a:t>
            </a:r>
            <a:r>
              <a:rPr lang="en-US" altLang="en-US" sz="1600" b="1" dirty="0"/>
              <a:t>gas, automotive, consumer) all in concert for the first time in over a decade</a:t>
            </a:r>
          </a:p>
          <a:p>
            <a:pPr algn="just" eaLnBrk="1" hangingPunct="1">
              <a:buFontTx/>
              <a:buChar char="•"/>
            </a:pPr>
            <a:endParaRPr lang="en-US" altLang="en-US" sz="1600" dirty="0" smtClean="0"/>
          </a:p>
          <a:p>
            <a:pPr algn="just" eaLnBrk="1" hangingPunct="1"/>
            <a:endParaRPr lang="en-US" altLang="en-US" sz="1200" b="1" dirty="0"/>
          </a:p>
          <a:p>
            <a:pPr algn="just" eaLnBrk="1" hangingPunct="1"/>
            <a:endParaRPr lang="en-US" altLang="en-US" sz="1600" dirty="0"/>
          </a:p>
        </p:txBody>
      </p:sp>
    </p:spTree>
    <p:extLst>
      <p:ext uri="{BB962C8B-B14F-4D97-AF65-F5344CB8AC3E}">
        <p14:creationId xmlns:p14="http://schemas.microsoft.com/office/powerpoint/2010/main" val="26221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628650" y="102226"/>
            <a:ext cx="8153400" cy="462297"/>
          </a:xfrm>
        </p:spPr>
        <p:txBody>
          <a:bodyPr/>
          <a:lstStyle/>
          <a:p>
            <a:pPr algn="ctr"/>
            <a:r>
              <a:rPr lang="en-US" altLang="en-US" sz="2400" dirty="0">
                <a:latin typeface="Arial" panose="020B0604020202020204" pitchFamily="34" charset="0"/>
                <a:cs typeface="Arial" panose="020B0604020202020204" pitchFamily="34" charset="0"/>
              </a:rPr>
              <a:t>A Look at Supply</a:t>
            </a:r>
          </a:p>
        </p:txBody>
      </p:sp>
      <p:pic>
        <p:nvPicPr>
          <p:cNvPr id="503819" name="Picture 11" descr="54890-1203624079-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Google Images</a:t>
            </a:r>
            <a:endParaRPr lang="en-US" altLang="en-US" sz="900" i="1" dirty="0"/>
          </a:p>
        </p:txBody>
      </p:sp>
    </p:spTree>
    <p:extLst>
      <p:ext uri="{BB962C8B-B14F-4D97-AF65-F5344CB8AC3E}">
        <p14:creationId xmlns:p14="http://schemas.microsoft.com/office/powerpoint/2010/main" val="49399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533400" y="0"/>
            <a:ext cx="8153400" cy="646963"/>
          </a:xfrm>
        </p:spPr>
        <p:txBody>
          <a:bodyPr/>
          <a:lstStyle/>
          <a:p>
            <a:pPr algn="ctr" eaLnBrk="1" hangingPunct="1"/>
            <a:r>
              <a:rPr lang="en-US" altLang="en-US" dirty="0" smtClean="0">
                <a:latin typeface="Arial" panose="020B0604020202020204" pitchFamily="34" charset="0"/>
                <a:cs typeface="Arial" panose="020B0604020202020204" pitchFamily="34" charset="0"/>
              </a:rPr>
              <a:t>KeyBanc Capital Markets Inc. – Transportation and Logistics</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Equity Research</a:t>
            </a:r>
          </a:p>
        </p:txBody>
      </p:sp>
      <p:sp>
        <p:nvSpPr>
          <p:cNvPr id="3077" name="Text Box 4"/>
          <p:cNvSpPr txBox="1">
            <a:spLocks noChangeArrowheads="1"/>
          </p:cNvSpPr>
          <p:nvPr/>
        </p:nvSpPr>
        <p:spPr bwMode="auto">
          <a:xfrm>
            <a:off x="457200" y="1279899"/>
            <a:ext cx="82296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algn="just" eaLnBrk="1" hangingPunct="1"/>
            <a:r>
              <a:rPr lang="en-US" altLang="en-US" sz="1600" b="1" dirty="0"/>
              <a:t>Todd C. Fowler, </a:t>
            </a:r>
            <a:r>
              <a:rPr lang="en-US" altLang="en-US" sz="1600" b="1" dirty="0" smtClean="0"/>
              <a:t>Managing Director Transportation and Logistics</a:t>
            </a:r>
            <a:endParaRPr lang="en-US" altLang="en-US" sz="1600" b="1" dirty="0"/>
          </a:p>
          <a:p>
            <a:pPr algn="just" eaLnBrk="1" hangingPunct="1">
              <a:buFontTx/>
              <a:buChar char="•"/>
            </a:pPr>
            <a:r>
              <a:rPr lang="en-US" altLang="en-US" sz="1600" dirty="0" smtClean="0"/>
              <a:t>Joined </a:t>
            </a:r>
            <a:r>
              <a:rPr lang="en-US" altLang="en-US" sz="1600" dirty="0"/>
              <a:t>KBCM in June 2006 to lead transportation and logistics equity research effort</a:t>
            </a:r>
          </a:p>
          <a:p>
            <a:pPr algn="just" eaLnBrk="1" hangingPunct="1">
              <a:buFontTx/>
              <a:buChar char="•"/>
            </a:pPr>
            <a:r>
              <a:rPr lang="en-US" altLang="en-US" sz="1600" dirty="0"/>
              <a:t>Focus on small and mid-cap transportation and logistics </a:t>
            </a:r>
            <a:r>
              <a:rPr lang="en-US" altLang="en-US" sz="1600" dirty="0" smtClean="0"/>
              <a:t>stocks; coverage </a:t>
            </a:r>
            <a:r>
              <a:rPr lang="en-US" altLang="en-US" sz="1600" dirty="0"/>
              <a:t>of </a:t>
            </a:r>
            <a:r>
              <a:rPr lang="en-US" altLang="en-US" sz="1600" dirty="0" smtClean="0"/>
              <a:t>16 full-truckload</a:t>
            </a:r>
            <a:r>
              <a:rPr lang="en-US" altLang="en-US" sz="1600" dirty="0"/>
              <a:t>, </a:t>
            </a:r>
            <a:r>
              <a:rPr lang="en-US" altLang="en-US" sz="1600" dirty="0" smtClean="0"/>
              <a:t>less-than-truckload, intermodal, and logistics </a:t>
            </a:r>
            <a:r>
              <a:rPr lang="en-US" altLang="en-US" sz="1600" dirty="0"/>
              <a:t>providers</a:t>
            </a:r>
          </a:p>
          <a:p>
            <a:pPr algn="just" eaLnBrk="1" hangingPunct="1">
              <a:buFontTx/>
              <a:buChar char="•"/>
            </a:pPr>
            <a:r>
              <a:rPr lang="en-US" altLang="en-US" sz="1600" dirty="0" smtClean="0"/>
              <a:t>14 </a:t>
            </a:r>
            <a:r>
              <a:rPr lang="en-US" altLang="en-US" sz="1600" dirty="0"/>
              <a:t>years of capital markets experience, preceded by </a:t>
            </a:r>
            <a:r>
              <a:rPr lang="en-US" altLang="en-US" sz="1600" dirty="0" smtClean="0"/>
              <a:t>five </a:t>
            </a:r>
            <a:r>
              <a:rPr lang="en-US" altLang="en-US" sz="1600" dirty="0"/>
              <a:t>years of public accounting</a:t>
            </a:r>
          </a:p>
          <a:p>
            <a:pPr algn="just" eaLnBrk="1" hangingPunct="1">
              <a:buFontTx/>
              <a:buChar char="•"/>
            </a:pPr>
            <a:r>
              <a:rPr lang="en-US" altLang="en-US" sz="1600" dirty="0"/>
              <a:t>Recognized by </a:t>
            </a:r>
            <a:r>
              <a:rPr lang="en-US" altLang="en-US" sz="1600" dirty="0" smtClean="0"/>
              <a:t>Thomson Reuters/</a:t>
            </a:r>
            <a:r>
              <a:rPr lang="en-US" altLang="en-US" sz="1600" dirty="0" err="1" smtClean="0"/>
              <a:t>Starmine</a:t>
            </a:r>
            <a:r>
              <a:rPr lang="en-US" altLang="en-US" sz="1600" dirty="0" smtClean="0"/>
              <a:t> </a:t>
            </a:r>
            <a:r>
              <a:rPr lang="en-US" altLang="en-US" sz="1600" dirty="0"/>
              <a:t>as one of the top earnings estimators </a:t>
            </a:r>
            <a:r>
              <a:rPr lang="en-US" altLang="en-US" sz="1600" dirty="0" smtClean="0"/>
              <a:t>in the </a:t>
            </a:r>
            <a:r>
              <a:rPr lang="en-US" altLang="en-US" sz="1600" dirty="0"/>
              <a:t>Air Freight and Logistics sector </a:t>
            </a:r>
            <a:r>
              <a:rPr lang="en-US" altLang="en-US" sz="1600" dirty="0" smtClean="0"/>
              <a:t>five times, including Number 1 for 2015</a:t>
            </a:r>
          </a:p>
          <a:p>
            <a:pPr algn="just" eaLnBrk="1" hangingPunct="1">
              <a:buFontTx/>
              <a:buChar char="•"/>
            </a:pPr>
            <a:r>
              <a:rPr lang="en-US" altLang="en-US" sz="1600" dirty="0" smtClean="0"/>
              <a:t>Frequently quoted in th</a:t>
            </a:r>
            <a:r>
              <a:rPr lang="en-US" altLang="en-US" sz="1600" dirty="0"/>
              <a:t>e</a:t>
            </a:r>
            <a:r>
              <a:rPr lang="en-US" altLang="en-US" sz="1600" dirty="0" smtClean="0"/>
              <a:t> </a:t>
            </a:r>
            <a:r>
              <a:rPr lang="en-US" altLang="en-US" sz="1600" i="1" dirty="0" smtClean="0"/>
              <a:t>Wall Street Journal</a:t>
            </a:r>
            <a:r>
              <a:rPr lang="en-US" altLang="en-US" sz="1600" dirty="0" smtClean="0"/>
              <a:t>, </a:t>
            </a:r>
            <a:r>
              <a:rPr lang="en-US" altLang="en-US" sz="1600" i="1" dirty="0" smtClean="0"/>
              <a:t>New York Times</a:t>
            </a:r>
            <a:r>
              <a:rPr lang="en-US" altLang="en-US" sz="1600" dirty="0" smtClean="0"/>
              <a:t>, </a:t>
            </a:r>
            <a:r>
              <a:rPr lang="en-US" altLang="en-US" sz="1600" i="1" dirty="0" smtClean="0"/>
              <a:t>Bloomberg</a:t>
            </a:r>
            <a:r>
              <a:rPr lang="en-US" altLang="en-US" sz="1600" dirty="0" smtClean="0"/>
              <a:t> and </a:t>
            </a:r>
            <a:r>
              <a:rPr lang="en-US" altLang="en-US" sz="1600" i="1" dirty="0" smtClean="0"/>
              <a:t>Transport Topics</a:t>
            </a:r>
            <a:endParaRPr lang="en-US" altLang="en-US" sz="1600" i="1" dirty="0"/>
          </a:p>
          <a:p>
            <a:pPr algn="just" eaLnBrk="1" hangingPunct="1">
              <a:buFontTx/>
              <a:buChar char="•"/>
            </a:pPr>
            <a:r>
              <a:rPr lang="en-US" altLang="en-US" sz="1600" dirty="0" smtClean="0">
                <a:solidFill>
                  <a:schemeClr val="accent2"/>
                </a:solidFill>
              </a:rPr>
              <a:t>tfowler@key.com</a:t>
            </a:r>
            <a:r>
              <a:rPr lang="en-US" altLang="en-US" sz="1600" dirty="0"/>
              <a:t>;</a:t>
            </a:r>
            <a:r>
              <a:rPr lang="en-US" altLang="en-US" sz="1600" dirty="0" smtClean="0"/>
              <a:t> </a:t>
            </a:r>
            <a:r>
              <a:rPr lang="en-US" altLang="en-US" sz="1600" dirty="0"/>
              <a:t>216.689.0219</a:t>
            </a:r>
          </a:p>
          <a:p>
            <a:pPr eaLnBrk="1" hangingPunct="1"/>
            <a:endParaRPr lang="en-US" altLang="en-US" sz="1200" b="1" dirty="0"/>
          </a:p>
          <a:p>
            <a:pPr eaLnBrk="1" hangingPunct="1"/>
            <a:endParaRPr lang="en-US" altLang="en-US" sz="1600" dirty="0"/>
          </a:p>
        </p:txBody>
      </p:sp>
    </p:spTree>
    <p:extLst>
      <p:ext uri="{BB962C8B-B14F-4D97-AF65-F5344CB8AC3E}">
        <p14:creationId xmlns:p14="http://schemas.microsoft.com/office/powerpoint/2010/main" val="375821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Rectangle 2"/>
          <p:cNvSpPr txBox="1">
            <a:spLocks noChangeArrowheads="1"/>
          </p:cNvSpPr>
          <p:nvPr/>
        </p:nvSpPr>
        <p:spPr bwMode="auto">
          <a:xfrm>
            <a:off x="533400" y="170222"/>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t>Truckload Capacity Remains Below Prior Peak</a:t>
            </a:r>
            <a:endParaRPr lang="en-US" altLang="en-US" sz="1800" dirty="0"/>
          </a:p>
        </p:txBody>
      </p:sp>
      <p:sp>
        <p:nvSpPr>
          <p:cNvPr id="20488" name="Text Box 5"/>
          <p:cNvSpPr txBox="1">
            <a:spLocks noChangeArrowheads="1"/>
          </p:cNvSpPr>
          <p:nvPr/>
        </p:nvSpPr>
        <p:spPr bwMode="auto">
          <a:xfrm>
            <a:off x="1828800" y="6019800"/>
            <a:ext cx="6172200" cy="4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defRPr/>
            </a:pPr>
            <a:r>
              <a:rPr lang="en-US" altLang="en-US" sz="900" i="1" dirty="0" smtClean="0"/>
              <a:t>Includes: CVTI, JBHT (JBT, DCS), KNX, MRTN, SWFT, WERN, a</a:t>
            </a:r>
            <a:r>
              <a:rPr lang="en-US" sz="900" i="1" dirty="0" smtClean="0">
                <a:latin typeface="Arial" panose="020B0604020202020204" pitchFamily="34" charset="0"/>
                <a:cs typeface="Arial" panose="020B0604020202020204" pitchFamily="34" charset="0"/>
              </a:rPr>
              <a:t>djusted for publicly announced acquisitions</a:t>
            </a:r>
            <a:endParaRPr lang="en-US" altLang="en-US" sz="900" i="1" dirty="0" smtClean="0"/>
          </a:p>
          <a:p>
            <a:pPr algn="ctr" eaLnBrk="1" hangingPunct="1">
              <a:lnSpc>
                <a:spcPct val="90000"/>
              </a:lnSpc>
              <a:spcBef>
                <a:spcPct val="50000"/>
              </a:spcBef>
              <a:buFontTx/>
              <a:buNone/>
              <a:defRPr/>
            </a:pPr>
            <a:r>
              <a:rPr lang="en-US" altLang="en-US" sz="900" i="1" dirty="0" smtClean="0"/>
              <a:t>Sources: KeyBanc Capital Markets Inc., company filings</a:t>
            </a:r>
          </a:p>
        </p:txBody>
      </p:sp>
      <p:sp>
        <p:nvSpPr>
          <p:cNvPr id="5" name="Rectangle 4"/>
          <p:cNvSpPr/>
          <p:nvPr/>
        </p:nvSpPr>
        <p:spPr bwMode="auto">
          <a:xfrm>
            <a:off x="6299496" y="3751107"/>
            <a:ext cx="2298239" cy="1097280"/>
          </a:xfrm>
          <a:prstGeom prst="rect">
            <a:avLst/>
          </a:prstGeom>
          <a:noFill/>
          <a:ln w="76200" cap="flat" cmpd="sng" algn="ctr">
            <a:solidFill>
              <a:srgbClr val="C00000"/>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804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endParaRPr lang="en-US" altLang="en-US" sz="900" i="1"/>
          </a:p>
        </p:txBody>
      </p:sp>
      <p:sp>
        <p:nvSpPr>
          <p:cNvPr id="29700" name="Rectangle 2"/>
          <p:cNvSpPr txBox="1">
            <a:spLocks noChangeArrowheads="1"/>
          </p:cNvSpPr>
          <p:nvPr/>
        </p:nvSpPr>
        <p:spPr bwMode="auto">
          <a:xfrm>
            <a:off x="533400" y="169971"/>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solidFill>
                  <a:schemeClr val="tx2"/>
                </a:solidFill>
              </a:rPr>
              <a:t>Driver Turnover Is Elevated</a:t>
            </a:r>
            <a:endParaRPr lang="en-US" altLang="en-US" sz="1800" dirty="0">
              <a:solidFill>
                <a:schemeClr val="tx2"/>
              </a:solidFill>
            </a:endParaRPr>
          </a:p>
        </p:txBody>
      </p:sp>
      <p:sp>
        <p:nvSpPr>
          <p:cNvPr id="29701"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KeyBanc Capital Markets Inc., </a:t>
            </a:r>
            <a:r>
              <a:rPr lang="en-US" altLang="en-US" sz="900" i="1" dirty="0" smtClean="0"/>
              <a:t>Transport Topics</a:t>
            </a:r>
            <a:endParaRPr lang="en-US" altLang="en-US" sz="900" i="1" dirty="0"/>
          </a:p>
        </p:txBody>
      </p:sp>
      <p:pic>
        <p:nvPicPr>
          <p:cNvPr id="1027" name="Picture 8"/>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897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endParaRPr lang="en-US" altLang="en-US" sz="900" i="1" dirty="0"/>
          </a:p>
        </p:txBody>
      </p:sp>
      <p:sp>
        <p:nvSpPr>
          <p:cNvPr id="31748" name="Rectangle 2"/>
          <p:cNvSpPr txBox="1">
            <a:spLocks noChangeArrowheads="1"/>
          </p:cNvSpPr>
          <p:nvPr/>
        </p:nvSpPr>
        <p:spPr bwMode="auto">
          <a:xfrm>
            <a:off x="490670" y="11998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altLang="en-US" sz="1800" dirty="0">
                <a:solidFill>
                  <a:schemeClr val="tx2"/>
                </a:solidFill>
              </a:rPr>
              <a:t>Hourly </a:t>
            </a:r>
            <a:r>
              <a:rPr lang="en-US" altLang="en-US" sz="1800" dirty="0" smtClean="0">
                <a:solidFill>
                  <a:schemeClr val="tx2"/>
                </a:solidFill>
              </a:rPr>
              <a:t>Wages Have Increased </a:t>
            </a:r>
            <a:r>
              <a:rPr lang="en-US" altLang="en-US" sz="1800" dirty="0">
                <a:solidFill>
                  <a:schemeClr val="tx2"/>
                </a:solidFill>
              </a:rPr>
              <a:t>S</a:t>
            </a:r>
            <a:r>
              <a:rPr lang="en-US" altLang="en-US" sz="1800" dirty="0" smtClean="0">
                <a:solidFill>
                  <a:schemeClr val="tx2"/>
                </a:solidFill>
              </a:rPr>
              <a:t>teadily</a:t>
            </a:r>
            <a:r>
              <a:rPr lang="en-US" altLang="en-US" sz="1800" dirty="0">
                <a:solidFill>
                  <a:schemeClr val="tx2"/>
                </a:solidFill>
              </a:rPr>
              <a:t>, </a:t>
            </a:r>
            <a:r>
              <a:rPr lang="en-US" altLang="en-US" sz="1800" dirty="0" smtClean="0">
                <a:solidFill>
                  <a:schemeClr val="tx2"/>
                </a:solidFill>
              </a:rPr>
              <a:t>Prompting </a:t>
            </a:r>
            <a:r>
              <a:rPr lang="en-US" altLang="en-US" sz="1800" dirty="0">
                <a:solidFill>
                  <a:schemeClr val="tx2"/>
                </a:solidFill>
              </a:rPr>
              <a:t>a </a:t>
            </a:r>
            <a:r>
              <a:rPr lang="en-US" altLang="en-US" sz="1800" dirty="0" smtClean="0">
                <a:solidFill>
                  <a:schemeClr val="tx2"/>
                </a:solidFill>
              </a:rPr>
              <a:t>Small </a:t>
            </a:r>
            <a:r>
              <a:rPr lang="en-US" altLang="en-US" sz="1800" dirty="0">
                <a:solidFill>
                  <a:schemeClr val="tx2"/>
                </a:solidFill>
              </a:rPr>
              <a:t>I</a:t>
            </a:r>
            <a:r>
              <a:rPr lang="en-US" altLang="en-US" sz="1800" dirty="0" smtClean="0">
                <a:solidFill>
                  <a:schemeClr val="tx2"/>
                </a:solidFill>
              </a:rPr>
              <a:t>ncrease </a:t>
            </a:r>
            <a:r>
              <a:rPr lang="en-US" altLang="en-US" sz="1800" dirty="0">
                <a:solidFill>
                  <a:schemeClr val="tx2"/>
                </a:solidFill>
              </a:rPr>
              <a:t>in </a:t>
            </a:r>
            <a:r>
              <a:rPr lang="en-US" altLang="en-US" sz="1800" dirty="0" smtClean="0">
                <a:solidFill>
                  <a:schemeClr val="tx2"/>
                </a:solidFill>
              </a:rPr>
              <a:t>Industry </a:t>
            </a:r>
            <a:r>
              <a:rPr lang="en-US" altLang="en-US" sz="1800" dirty="0">
                <a:solidFill>
                  <a:schemeClr val="tx2"/>
                </a:solidFill>
              </a:rPr>
              <a:t>E</a:t>
            </a:r>
            <a:r>
              <a:rPr lang="en-US" altLang="en-US" sz="1800" dirty="0" smtClean="0">
                <a:solidFill>
                  <a:schemeClr val="tx2"/>
                </a:solidFill>
              </a:rPr>
              <a:t>mployment</a:t>
            </a:r>
            <a:endParaRPr lang="en-US" altLang="en-US" sz="1800" dirty="0">
              <a:solidFill>
                <a:schemeClr val="tx2"/>
              </a:solidFill>
            </a:endParaRPr>
          </a:p>
        </p:txBody>
      </p:sp>
      <p:sp>
        <p:nvSpPr>
          <p:cNvPr id="31749"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Bureau </a:t>
            </a:r>
            <a:r>
              <a:rPr lang="en-US" altLang="en-US" sz="900" i="1" dirty="0"/>
              <a:t>of Labor Statistics, KeyBanc Capital Markets </a:t>
            </a:r>
            <a:r>
              <a:rPr lang="en-US" altLang="en-US" sz="900" i="1" dirty="0" smtClean="0"/>
              <a:t>Inc.</a:t>
            </a:r>
            <a:endParaRPr lang="en-US" altLang="en-US" sz="900" i="1" dirty="0"/>
          </a:p>
        </p:txBody>
      </p:sp>
      <p:pic>
        <p:nvPicPr>
          <p:cNvPr id="2055" name="Picture 3"/>
          <p:cNvPicPr>
            <a:picLocks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649075" y="705743"/>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4"/>
          <p:cNvPicPr>
            <a:picLocks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417050"/>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60499" y="705743"/>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42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endParaRPr lang="en-US" altLang="en-US" sz="900" i="1" dirty="0"/>
          </a:p>
        </p:txBody>
      </p:sp>
      <p:sp>
        <p:nvSpPr>
          <p:cNvPr id="30724" name="Rectangle 2"/>
          <p:cNvSpPr txBox="1">
            <a:spLocks noChangeArrowheads="1"/>
          </p:cNvSpPr>
          <p:nvPr/>
        </p:nvSpPr>
        <p:spPr bwMode="auto">
          <a:xfrm>
            <a:off x="228599" y="119985"/>
            <a:ext cx="87452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altLang="en-US" sz="1800" dirty="0" smtClean="0">
                <a:solidFill>
                  <a:schemeClr val="tx2"/>
                </a:solidFill>
              </a:rPr>
              <a:t>Truck </a:t>
            </a:r>
            <a:r>
              <a:rPr lang="en-US" altLang="en-US" sz="1800" dirty="0">
                <a:solidFill>
                  <a:schemeClr val="tx2"/>
                </a:solidFill>
              </a:rPr>
              <a:t>Availability Index and the KBCM Spot Van </a:t>
            </a:r>
            <a:r>
              <a:rPr lang="en-US" altLang="en-US" sz="1800" dirty="0" smtClean="0">
                <a:solidFill>
                  <a:schemeClr val="tx2"/>
                </a:solidFill>
              </a:rPr>
              <a:t>Capacity Index Are </a:t>
            </a:r>
            <a:r>
              <a:rPr lang="en-US" altLang="en-US" sz="1800" dirty="0">
                <a:solidFill>
                  <a:schemeClr val="tx2"/>
                </a:solidFill>
              </a:rPr>
              <a:t>L</a:t>
            </a:r>
            <a:r>
              <a:rPr lang="en-US" altLang="en-US" sz="1800" dirty="0" smtClean="0">
                <a:solidFill>
                  <a:schemeClr val="tx2"/>
                </a:solidFill>
              </a:rPr>
              <a:t>argely </a:t>
            </a:r>
            <a:r>
              <a:rPr lang="en-US" altLang="en-US" sz="1800" dirty="0">
                <a:solidFill>
                  <a:schemeClr val="tx2"/>
                </a:solidFill>
              </a:rPr>
              <a:t>U</a:t>
            </a:r>
            <a:r>
              <a:rPr lang="en-US" altLang="en-US" sz="1800" dirty="0" smtClean="0">
                <a:solidFill>
                  <a:schemeClr val="tx2"/>
                </a:solidFill>
              </a:rPr>
              <a:t>nchanged </a:t>
            </a:r>
            <a:r>
              <a:rPr lang="en-US" altLang="en-US" sz="1800" dirty="0">
                <a:solidFill>
                  <a:schemeClr val="tx2"/>
                </a:solidFill>
              </a:rPr>
              <a:t>S</a:t>
            </a:r>
            <a:r>
              <a:rPr lang="en-US" altLang="en-US" sz="1800" dirty="0" smtClean="0">
                <a:solidFill>
                  <a:schemeClr val="tx2"/>
                </a:solidFill>
              </a:rPr>
              <a:t>ince </a:t>
            </a:r>
            <a:r>
              <a:rPr lang="en-US" altLang="en-US" sz="1800" dirty="0">
                <a:solidFill>
                  <a:schemeClr val="tx2"/>
                </a:solidFill>
              </a:rPr>
              <a:t>December 2017</a:t>
            </a:r>
          </a:p>
        </p:txBody>
      </p:sp>
      <p:sp>
        <p:nvSpPr>
          <p:cNvPr id="30725" name="Text Box 5"/>
          <p:cNvSpPr txBox="1">
            <a:spLocks noChangeArrowheads="1"/>
          </p:cNvSpPr>
          <p:nvPr/>
        </p:nvSpPr>
        <p:spPr bwMode="auto">
          <a:xfrm>
            <a:off x="1914258" y="6180746"/>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a:t>
            </a:r>
            <a:r>
              <a:rPr lang="en-US" altLang="en-US" sz="900" i="1" dirty="0" err="1" smtClean="0"/>
              <a:t>KeyBanc</a:t>
            </a:r>
            <a:r>
              <a:rPr lang="en-US" altLang="en-US" sz="900" i="1" dirty="0" smtClean="0"/>
              <a:t> </a:t>
            </a:r>
            <a:r>
              <a:rPr lang="en-US" altLang="en-US" sz="900" i="1" dirty="0"/>
              <a:t>Capital Markets Inc.,</a:t>
            </a:r>
            <a:r>
              <a:rPr lang="en-US" altLang="en-US" sz="900" i="1" dirty="0" smtClean="0"/>
              <a:t>Truckstop.com</a:t>
            </a:r>
            <a:endParaRPr lang="en-US" altLang="en-US" sz="900" i="1" dirty="0"/>
          </a:p>
        </p:txBody>
      </p:sp>
      <p:pic>
        <p:nvPicPr>
          <p:cNvPr id="1028" name="Picture 2"/>
          <p:cNvPicPr>
            <a:picLocks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60498" y="1831116"/>
            <a:ext cx="4114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3"/>
          <p:cNvPicPr>
            <a:picLocks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734542" y="1821591"/>
            <a:ext cx="4114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56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endParaRPr lang="en-US" altLang="en-US" sz="900" i="1" dirty="0"/>
          </a:p>
        </p:txBody>
      </p:sp>
      <p:sp>
        <p:nvSpPr>
          <p:cNvPr id="26630" name="Rectangle 2"/>
          <p:cNvSpPr txBox="1">
            <a:spLocks noChangeArrowheads="1"/>
          </p:cNvSpPr>
          <p:nvPr/>
        </p:nvSpPr>
        <p:spPr bwMode="auto">
          <a:xfrm>
            <a:off x="319088" y="173675"/>
            <a:ext cx="8596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After an Initial Productivity Hit, Utilization Improves Following ELD Adoption</a:t>
            </a:r>
            <a:endParaRPr lang="en-US" altLang="en-US" sz="1800" dirty="0">
              <a:solidFill>
                <a:schemeClr val="tx2"/>
              </a:solidFill>
            </a:endParaRPr>
          </a:p>
        </p:txBody>
      </p:sp>
      <p:sp>
        <p:nvSpPr>
          <p:cNvPr id="2" name="AutoShape 4" descr="Image result for alphabet s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alphabet s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5"/>
          <p:cNvSpPr txBox="1">
            <a:spLocks noChangeArrowheads="1"/>
          </p:cNvSpPr>
          <p:nvPr/>
        </p:nvSpPr>
        <p:spPr bwMode="auto">
          <a:xfrm>
            <a:off x="2331243" y="6280691"/>
            <a:ext cx="4572001"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KeyBanc </a:t>
            </a:r>
            <a:r>
              <a:rPr lang="en-US" altLang="en-US" sz="900" i="1" dirty="0"/>
              <a:t>Capital Markets Inc</a:t>
            </a:r>
            <a:r>
              <a:rPr lang="en-US" altLang="en-US" sz="900" i="1" dirty="0" smtClean="0"/>
              <a:t>.</a:t>
            </a:r>
            <a:endParaRPr lang="en-US" altLang="en-US" sz="900" i="1" dirty="0"/>
          </a:p>
        </p:txBody>
      </p:sp>
      <p:sp>
        <p:nvSpPr>
          <p:cNvPr id="8" name="Text Box 6"/>
          <p:cNvSpPr txBox="1">
            <a:spLocks noChangeArrowheads="1"/>
          </p:cNvSpPr>
          <p:nvPr/>
        </p:nvSpPr>
        <p:spPr bwMode="auto">
          <a:xfrm>
            <a:off x="1464733" y="4199726"/>
            <a:ext cx="6045001" cy="954107"/>
          </a:xfrm>
          <a:prstGeom prst="rect">
            <a:avLst/>
          </a:prstGeom>
          <a:solidFill>
            <a:schemeClr val="bg1"/>
          </a:solidFill>
          <a:ln>
            <a:noFill/>
          </a:ln>
          <a:effectLs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400" dirty="0"/>
              <a:t>	</a:t>
            </a:r>
            <a:r>
              <a:rPr lang="en-US" sz="1400" i="1" dirty="0"/>
              <a:t>Following </a:t>
            </a:r>
            <a:r>
              <a:rPr lang="en-US" sz="1400" i="1" dirty="0" smtClean="0"/>
              <a:t>ELD </a:t>
            </a:r>
            <a:r>
              <a:rPr lang="en-US" sz="1400" i="1" dirty="0"/>
              <a:t>adoption, </a:t>
            </a:r>
            <a:r>
              <a:rPr lang="en-US" sz="1400" b="1" i="1" dirty="0"/>
              <a:t>utilization fell 6-8%</a:t>
            </a:r>
            <a:r>
              <a:rPr lang="en-US" sz="1400" i="1" dirty="0"/>
              <a:t>, subsequently recovering 2-3%, for a </a:t>
            </a:r>
            <a:r>
              <a:rPr lang="en-US" sz="1400" b="1" i="1" dirty="0"/>
              <a:t>net 4-5% loss in utilization over a </a:t>
            </a:r>
            <a:r>
              <a:rPr lang="en-US" sz="1400" b="1" i="1" dirty="0" smtClean="0"/>
              <a:t>seven- to 11-quarter period</a:t>
            </a:r>
            <a:r>
              <a:rPr lang="en-US" sz="1400" i="1" dirty="0" smtClean="0"/>
              <a:t>. Assuming one-third of the industry uses ELDs, we estimate this would result in a </a:t>
            </a:r>
            <a:r>
              <a:rPr lang="en-US" sz="1400" b="1" i="1" dirty="0" smtClean="0"/>
              <a:t>3-5% reduction in effective capacity</a:t>
            </a:r>
            <a:r>
              <a:rPr lang="en-US" sz="1400" i="1" dirty="0" smtClean="0"/>
              <a:t>.</a:t>
            </a:r>
            <a:endParaRPr lang="en-US" altLang="en-US" sz="1400" i="1" dirty="0"/>
          </a:p>
        </p:txBody>
      </p:sp>
    </p:spTree>
    <p:extLst>
      <p:ext uri="{BB962C8B-B14F-4D97-AF65-F5344CB8AC3E}">
        <p14:creationId xmlns:p14="http://schemas.microsoft.com/office/powerpoint/2010/main" val="102426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endParaRPr lang="en-US" altLang="en-US" sz="900" i="1"/>
          </a:p>
        </p:txBody>
      </p:sp>
      <p:sp>
        <p:nvSpPr>
          <p:cNvPr id="29700" name="Rectangle 2"/>
          <p:cNvSpPr txBox="1">
            <a:spLocks noChangeArrowheads="1"/>
          </p:cNvSpPr>
          <p:nvPr/>
        </p:nvSpPr>
        <p:spPr bwMode="auto">
          <a:xfrm>
            <a:off x="533400" y="169971"/>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altLang="en-US" sz="1800" dirty="0" smtClean="0">
                <a:solidFill>
                  <a:schemeClr val="tx2"/>
                </a:solidFill>
              </a:rPr>
              <a:t>Trains Speeds Are Deteriorating as </a:t>
            </a:r>
            <a:r>
              <a:rPr lang="en-US" altLang="en-US" sz="1800" dirty="0" err="1" smtClean="0">
                <a:solidFill>
                  <a:schemeClr val="tx2"/>
                </a:solidFill>
              </a:rPr>
              <a:t>Carloadings</a:t>
            </a:r>
            <a:r>
              <a:rPr lang="en-US" altLang="en-US" sz="1800" dirty="0" smtClean="0">
                <a:solidFill>
                  <a:schemeClr val="tx2"/>
                </a:solidFill>
              </a:rPr>
              <a:t> Improve</a:t>
            </a:r>
            <a:endParaRPr lang="en-US" altLang="en-US" sz="1800" dirty="0">
              <a:solidFill>
                <a:schemeClr val="tx2"/>
              </a:solidFill>
            </a:endParaRPr>
          </a:p>
        </p:txBody>
      </p:sp>
      <p:sp>
        <p:nvSpPr>
          <p:cNvPr id="29701"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KeyBanc Capital Markets Inc., </a:t>
            </a:r>
            <a:r>
              <a:rPr lang="en-US" altLang="en-US" sz="900" i="1" dirty="0" smtClean="0"/>
              <a:t>Transport Topics</a:t>
            </a:r>
            <a:endParaRPr lang="en-US" altLang="en-US" sz="900" i="1" dirty="0"/>
          </a:p>
        </p:txBody>
      </p:sp>
      <p:pic>
        <p:nvPicPr>
          <p:cNvPr id="1029"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45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2"/>
          <p:cNvSpPr txBox="1">
            <a:spLocks noChangeArrowheads="1"/>
          </p:cNvSpPr>
          <p:nvPr/>
        </p:nvSpPr>
        <p:spPr bwMode="auto">
          <a:xfrm>
            <a:off x="319088" y="114300"/>
            <a:ext cx="8596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Insurance Isn’t a Sure Thing</a:t>
            </a:r>
            <a:endParaRPr lang="en-US" altLang="en-US" sz="18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978351"/>
            <a:ext cx="6327140" cy="216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1828800" y="6331695"/>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KETV7, Wall Street Journal</a:t>
            </a:r>
            <a:endParaRPr lang="en-US" altLang="en-US" sz="9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010" y="3570237"/>
            <a:ext cx="5922010" cy="204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272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79401"/>
            <a:ext cx="1559885" cy="273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605" y="1479401"/>
            <a:ext cx="1516338" cy="265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775" y="2754184"/>
            <a:ext cx="1416874" cy="275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479401"/>
            <a:ext cx="1528768" cy="268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107" y="2688842"/>
            <a:ext cx="1537571" cy="27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13521"/>
            <a:ext cx="1580044" cy="289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txBox="1">
            <a:spLocks noChangeArrowheads="1"/>
          </p:cNvSpPr>
          <p:nvPr/>
        </p:nvSpPr>
        <p:spPr bwMode="auto">
          <a:xfrm>
            <a:off x="319088" y="114300"/>
            <a:ext cx="8596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What About </a:t>
            </a:r>
            <a:r>
              <a:rPr lang="en-US" altLang="en-US" sz="1800" dirty="0" err="1" smtClean="0">
                <a:solidFill>
                  <a:schemeClr val="tx2"/>
                </a:solidFill>
              </a:rPr>
              <a:t>Uber</a:t>
            </a:r>
            <a:r>
              <a:rPr lang="en-US" altLang="en-US" sz="1800" dirty="0" smtClean="0">
                <a:solidFill>
                  <a:schemeClr val="tx2"/>
                </a:solidFill>
              </a:rPr>
              <a:t> and Maximum Overdrive (or Autonomous Trucks)?</a:t>
            </a:r>
            <a:endParaRPr lang="en-US" altLang="en-US" sz="1800" dirty="0">
              <a:solidFill>
                <a:schemeClr val="tx2"/>
              </a:solidFill>
            </a:endParaRPr>
          </a:p>
        </p:txBody>
      </p:sp>
      <p:sp>
        <p:nvSpPr>
          <p:cNvPr id="9"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Apple, company sites</a:t>
            </a:r>
            <a:endParaRPr lang="en-US" altLang="en-US" sz="900" i="1" dirty="0"/>
          </a:p>
        </p:txBody>
      </p:sp>
    </p:spTree>
    <p:extLst>
      <p:ext uri="{BB962C8B-B14F-4D97-AF65-F5344CB8AC3E}">
        <p14:creationId xmlns:p14="http://schemas.microsoft.com/office/powerpoint/2010/main" val="1970272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47675" y="138499"/>
            <a:ext cx="8153400" cy="369964"/>
          </a:xfrm>
        </p:spPr>
        <p:txBody>
          <a:bodyPr/>
          <a:lstStyle/>
          <a:p>
            <a:pPr algn="ctr" eaLnBrk="1" hangingPunct="1"/>
            <a:r>
              <a:rPr lang="en-US" altLang="en-US" dirty="0" smtClean="0">
                <a:latin typeface="Arial" panose="020B0604020202020204" pitchFamily="34" charset="0"/>
                <a:cs typeface="Arial" panose="020B0604020202020204" pitchFamily="34" charset="0"/>
              </a:rPr>
              <a:t>Capacity Summary</a:t>
            </a:r>
          </a:p>
        </p:txBody>
      </p:sp>
      <p:sp>
        <p:nvSpPr>
          <p:cNvPr id="3077" name="Text Box 4"/>
          <p:cNvSpPr txBox="1">
            <a:spLocks noChangeArrowheads="1"/>
          </p:cNvSpPr>
          <p:nvPr/>
        </p:nvSpPr>
        <p:spPr bwMode="auto">
          <a:xfrm>
            <a:off x="457200" y="1279899"/>
            <a:ext cx="8229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algn="l" eaLnBrk="1" hangingPunct="1">
              <a:buFontTx/>
              <a:buChar char="•"/>
            </a:pPr>
            <a:r>
              <a:rPr lang="en-US" altLang="en-US" sz="1600" dirty="0" smtClean="0"/>
              <a:t>Truck capacity remains below peak, but has increased recently</a:t>
            </a:r>
            <a:endParaRPr lang="en-US" altLang="en-US" sz="1600" dirty="0"/>
          </a:p>
          <a:p>
            <a:pPr algn="l" eaLnBrk="1" hangingPunct="1">
              <a:buFontTx/>
              <a:buChar char="•"/>
            </a:pPr>
            <a:r>
              <a:rPr lang="en-US" altLang="en-US" sz="1600" dirty="0" smtClean="0"/>
              <a:t>The driver market is tight; will wage increases help?</a:t>
            </a:r>
          </a:p>
          <a:p>
            <a:pPr algn="l" eaLnBrk="1" hangingPunct="1">
              <a:buFontTx/>
              <a:buChar char="•"/>
            </a:pPr>
            <a:r>
              <a:rPr lang="en-US" altLang="en-US" sz="1600" dirty="0" smtClean="0"/>
              <a:t>ELDs are having an impact, so is insurance</a:t>
            </a:r>
          </a:p>
          <a:p>
            <a:pPr algn="l" eaLnBrk="1" hangingPunct="1">
              <a:buFontTx/>
              <a:buChar char="•"/>
            </a:pPr>
            <a:r>
              <a:rPr lang="en-US" altLang="en-US" sz="1600" dirty="0" smtClean="0"/>
              <a:t>Train speeds remain below 4Q13 levels, but are improving</a:t>
            </a:r>
            <a:endParaRPr lang="en-US" altLang="en-US" sz="1600" dirty="0"/>
          </a:p>
          <a:p>
            <a:pPr algn="l" eaLnBrk="1" hangingPunct="1">
              <a:buFontTx/>
              <a:buChar char="•"/>
            </a:pPr>
            <a:r>
              <a:rPr lang="en-US" altLang="en-US" sz="1600" dirty="0" smtClean="0"/>
              <a:t>Technology isn’t necessarily creating “new capacity”</a:t>
            </a:r>
          </a:p>
          <a:p>
            <a:pPr algn="l" eaLnBrk="1" hangingPunct="1">
              <a:buFontTx/>
              <a:buChar char="•"/>
            </a:pPr>
            <a:r>
              <a:rPr lang="en-US" altLang="en-US" sz="1600" b="1" dirty="0" smtClean="0"/>
              <a:t>Incremental supply unlikely near term</a:t>
            </a:r>
          </a:p>
          <a:p>
            <a:pPr algn="l" eaLnBrk="1" hangingPunct="1">
              <a:buFontTx/>
              <a:buChar char="•"/>
            </a:pPr>
            <a:endParaRPr lang="en-US" altLang="en-US" sz="1600" dirty="0"/>
          </a:p>
          <a:p>
            <a:pPr eaLnBrk="1" hangingPunct="1"/>
            <a:endParaRPr lang="en-US" altLang="en-US" sz="1200" b="1" dirty="0"/>
          </a:p>
          <a:p>
            <a:pPr eaLnBrk="1" hangingPunct="1"/>
            <a:endParaRPr lang="en-US" altLang="en-US" sz="1600" dirty="0"/>
          </a:p>
        </p:txBody>
      </p:sp>
    </p:spTree>
    <p:extLst>
      <p:ext uri="{BB962C8B-B14F-4D97-AF65-F5344CB8AC3E}">
        <p14:creationId xmlns:p14="http://schemas.microsoft.com/office/powerpoint/2010/main" val="1506854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542131" y="176967"/>
            <a:ext cx="8153400" cy="369964"/>
          </a:xfrm>
        </p:spPr>
        <p:txBody>
          <a:bodyPr/>
          <a:lstStyle/>
          <a:p>
            <a:pPr algn="ctr"/>
            <a:r>
              <a:rPr lang="en-US" altLang="en-US" dirty="0">
                <a:latin typeface="Arial" panose="020B0604020202020204" pitchFamily="34" charset="0"/>
                <a:cs typeface="Arial" panose="020B0604020202020204" pitchFamily="34" charset="0"/>
              </a:rPr>
              <a:t>Putting </a:t>
            </a:r>
            <a:r>
              <a:rPr lang="en-US" altLang="en-US" dirty="0" smtClean="0">
                <a:latin typeface="Arial" panose="020B0604020202020204" pitchFamily="34" charset="0"/>
                <a:cs typeface="Arial" panose="020B0604020202020204" pitchFamily="34" charset="0"/>
              </a:rPr>
              <a:t>It </a:t>
            </a:r>
            <a:r>
              <a:rPr lang="en-US" altLang="en-US" dirty="0">
                <a:latin typeface="Arial" panose="020B0604020202020204" pitchFamily="34" charset="0"/>
                <a:cs typeface="Arial" panose="020B0604020202020204" pitchFamily="34" charset="0"/>
              </a:rPr>
              <a:t>Together</a:t>
            </a:r>
          </a:p>
        </p:txBody>
      </p:sp>
      <p:sp>
        <p:nvSpPr>
          <p:cNvPr id="504839" name="AutoShape 7" descr="%20www"/>
          <p:cNvSpPr>
            <a:spLocks noChangeAspect="1" noChangeArrowheads="1"/>
          </p:cNvSpPr>
          <p:nvPr/>
        </p:nvSpPr>
        <p:spPr bwMode="auto">
          <a:xfrm>
            <a:off x="2667000" y="2157413"/>
            <a:ext cx="3810000" cy="25431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en-US" altLang="en-US"/>
          </a:p>
        </p:txBody>
      </p:sp>
      <p:sp>
        <p:nvSpPr>
          <p:cNvPr id="504841" name="AutoShape 9" descr="%20www"/>
          <p:cNvSpPr>
            <a:spLocks noChangeAspect="1" noChangeArrowheads="1"/>
          </p:cNvSpPr>
          <p:nvPr/>
        </p:nvSpPr>
        <p:spPr bwMode="auto">
          <a:xfrm>
            <a:off x="2667000" y="2157413"/>
            <a:ext cx="3810000" cy="25431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en-US" altLang="en-US"/>
          </a:p>
        </p:txBody>
      </p:sp>
      <p:pic>
        <p:nvPicPr>
          <p:cNvPr id="504850" name="Picture 18" descr="Photobucket">
            <a:hlinkClick r:id="rId2" invalidUrl="http://s168.photobucket.com/albums/u178/CALLMEABOOKWORM/ABD posts/?action=view&amp;current=H05.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3141663"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Google Images</a:t>
            </a:r>
            <a:endParaRPr lang="en-US" altLang="en-US" sz="900" i="1" dirty="0"/>
          </a:p>
        </p:txBody>
      </p:sp>
    </p:spTree>
    <p:extLst>
      <p:ext uri="{BB962C8B-B14F-4D97-AF65-F5344CB8AC3E}">
        <p14:creationId xmlns:p14="http://schemas.microsoft.com/office/powerpoint/2010/main" val="130763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09600" y="243642"/>
            <a:ext cx="8153400" cy="369964"/>
          </a:xfrm>
        </p:spPr>
        <p:txBody>
          <a:bodyPr/>
          <a:lstStyle/>
          <a:p>
            <a:pPr algn="ctr"/>
            <a:r>
              <a:rPr lang="en-US" altLang="en-US" dirty="0">
                <a:latin typeface="Arial" panose="020B0604020202020204" pitchFamily="34" charset="0"/>
                <a:cs typeface="Arial" panose="020B0604020202020204" pitchFamily="34" charset="0"/>
              </a:rPr>
              <a:t>Thoughts on Demand</a:t>
            </a:r>
          </a:p>
        </p:txBody>
      </p:sp>
      <p:sp>
        <p:nvSpPr>
          <p:cNvPr id="502794" name="AutoShape 10" descr="2Q=="/>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en-US" altLang="en-US"/>
          </a:p>
        </p:txBody>
      </p:sp>
      <p:sp>
        <p:nvSpPr>
          <p:cNvPr id="502856" name="AutoShape 72" descr="2Q=="/>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en-US" altLang="en-US"/>
          </a:p>
        </p:txBody>
      </p:sp>
      <p:sp>
        <p:nvSpPr>
          <p:cNvPr id="502858" name="AutoShape 74" descr="2Q=="/>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en-US" altLang="en-US"/>
          </a:p>
        </p:txBody>
      </p:sp>
      <p:pic>
        <p:nvPicPr>
          <p:cNvPr id="502866" name="Picture 82" descr="54890-1203624079-5-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962025"/>
            <a:ext cx="5753100"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a:t>Source: </a:t>
            </a:r>
            <a:r>
              <a:rPr lang="en-US" altLang="en-US" sz="900" i="1" dirty="0" smtClean="0"/>
              <a:t>Google Images</a:t>
            </a:r>
            <a:endParaRPr lang="en-US" altLang="en-US" sz="900" i="1" dirty="0"/>
          </a:p>
        </p:txBody>
      </p:sp>
    </p:spTree>
    <p:extLst>
      <p:ext uri="{BB962C8B-B14F-4D97-AF65-F5344CB8AC3E}">
        <p14:creationId xmlns:p14="http://schemas.microsoft.com/office/powerpoint/2010/main" val="280927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3956" y="10988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2"/>
          <p:cNvSpPr txBox="1">
            <a:spLocks noChangeArrowheads="1"/>
          </p:cNvSpPr>
          <p:nvPr/>
        </p:nvSpPr>
        <p:spPr bwMode="auto">
          <a:xfrm>
            <a:off x="499216" y="177324"/>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solidFill>
                  <a:schemeClr val="tx2"/>
                </a:solidFill>
              </a:rPr>
              <a:t>Capacity Has Evaporated</a:t>
            </a:r>
            <a:endParaRPr lang="en-US" altLang="en-US" sz="1800" dirty="0">
              <a:solidFill>
                <a:schemeClr val="tx2"/>
              </a:solidFill>
            </a:endParaRPr>
          </a:p>
        </p:txBody>
      </p:sp>
      <p:sp>
        <p:nvSpPr>
          <p:cNvPr id="13318"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Internet Truckstop, KeyBanc Capital Markets Inc.</a:t>
            </a:r>
          </a:p>
        </p:txBody>
      </p:sp>
    </p:spTree>
    <p:extLst>
      <p:ext uri="{BB962C8B-B14F-4D97-AF65-F5344CB8AC3E}">
        <p14:creationId xmlns:p14="http://schemas.microsoft.com/office/powerpoint/2010/main" val="3953744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txBox="1">
            <a:spLocks noChangeArrowheads="1"/>
          </p:cNvSpPr>
          <p:nvPr/>
        </p:nvSpPr>
        <p:spPr bwMode="auto">
          <a:xfrm>
            <a:off x="490670" y="167337"/>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solidFill>
                  <a:schemeClr val="tx2"/>
                </a:solidFill>
              </a:rPr>
              <a:t>Resulting in Elevated Spot Rates</a:t>
            </a:r>
            <a:endParaRPr lang="en-US" altLang="en-US" sz="1800" dirty="0">
              <a:solidFill>
                <a:schemeClr val="tx2"/>
              </a:solidFill>
            </a:endParaRPr>
          </a:p>
        </p:txBody>
      </p:sp>
      <p:sp>
        <p:nvSpPr>
          <p:cNvPr id="17413"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Internet Truckstop, KeyBanc Capital Markets Inc.</a:t>
            </a:r>
          </a:p>
        </p:txBody>
      </p:sp>
      <p:pic>
        <p:nvPicPr>
          <p:cNvPr id="7171"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261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txBox="1">
            <a:spLocks noChangeArrowheads="1"/>
          </p:cNvSpPr>
          <p:nvPr/>
        </p:nvSpPr>
        <p:spPr bwMode="auto">
          <a:xfrm>
            <a:off x="434636" y="16662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solidFill>
                  <a:schemeClr val="tx2"/>
                </a:solidFill>
              </a:rPr>
              <a:t>Which Is Forcing Contract Pricing Higher</a:t>
            </a:r>
            <a:endParaRPr lang="en-US" altLang="en-US" sz="1800" dirty="0">
              <a:solidFill>
                <a:schemeClr val="tx2"/>
              </a:solidFill>
            </a:endParaRPr>
          </a:p>
        </p:txBody>
      </p:sp>
      <p:sp>
        <p:nvSpPr>
          <p:cNvPr id="19462" name="Text Box 5"/>
          <p:cNvSpPr txBox="1">
            <a:spLocks noChangeArrowheads="1"/>
          </p:cNvSpPr>
          <p:nvPr/>
        </p:nvSpPr>
        <p:spPr bwMode="auto">
          <a:xfrm>
            <a:off x="1828800" y="6386719"/>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a:t>
            </a:r>
            <a:r>
              <a:rPr lang="en-US" altLang="en-US" sz="900" i="1" dirty="0"/>
              <a:t>Internet </a:t>
            </a:r>
            <a:r>
              <a:rPr lang="en-US" altLang="en-US" sz="900" i="1" dirty="0" smtClean="0"/>
              <a:t>Truckstop, Truckloadrate.com</a:t>
            </a:r>
            <a:r>
              <a:rPr lang="en-US" altLang="en-US" sz="900" i="1" dirty="0"/>
              <a:t>, </a:t>
            </a:r>
            <a:r>
              <a:rPr lang="en-US" altLang="en-US" sz="900" i="1" dirty="0" smtClean="0"/>
              <a:t>KeyBanc </a:t>
            </a:r>
            <a:r>
              <a:rPr lang="en-US" altLang="en-US" sz="900" i="1" dirty="0"/>
              <a:t>Capital Markets Inc.</a:t>
            </a:r>
          </a:p>
        </p:txBody>
      </p:sp>
      <p:pic>
        <p:nvPicPr>
          <p:cNvPr id="6146"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987180"/>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295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txBox="1">
            <a:spLocks noChangeArrowheads="1"/>
          </p:cNvSpPr>
          <p:nvPr/>
        </p:nvSpPr>
        <p:spPr bwMode="auto">
          <a:xfrm>
            <a:off x="533400" y="16662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solidFill>
                  <a:schemeClr val="tx2"/>
                </a:solidFill>
              </a:rPr>
              <a:t>Rate Increases Are the Strongest in 10 Years</a:t>
            </a:r>
            <a:endParaRPr lang="en-US" altLang="en-US" sz="1800" dirty="0">
              <a:solidFill>
                <a:schemeClr val="tx2"/>
              </a:solidFill>
            </a:endParaRPr>
          </a:p>
        </p:txBody>
      </p:sp>
      <p:sp>
        <p:nvSpPr>
          <p:cNvPr id="19462" name="Text Box 5"/>
          <p:cNvSpPr txBox="1">
            <a:spLocks noChangeArrowheads="1"/>
          </p:cNvSpPr>
          <p:nvPr/>
        </p:nvSpPr>
        <p:spPr bwMode="auto">
          <a:xfrm>
            <a:off x="1721929" y="6389688"/>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Truckloadrate.com, </a:t>
            </a:r>
            <a:r>
              <a:rPr lang="en-US" altLang="en-US" sz="900" i="1" dirty="0" smtClean="0"/>
              <a:t>KeyBanc </a:t>
            </a:r>
            <a:r>
              <a:rPr lang="en-US" altLang="en-US" sz="900" i="1" dirty="0"/>
              <a:t>Capital Markets Inc.</a:t>
            </a:r>
          </a:p>
        </p:txBody>
      </p:sp>
      <p:pic>
        <p:nvPicPr>
          <p:cNvPr id="5123"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80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4428"/>
            <a:ext cx="8229600" cy="472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dirty="0"/>
          </a:p>
        </p:txBody>
      </p:sp>
      <p:sp>
        <p:nvSpPr>
          <p:cNvPr id="6148" name="Rectangle 2"/>
          <p:cNvSpPr txBox="1">
            <a:spLocks noChangeArrowheads="1"/>
          </p:cNvSpPr>
          <p:nvPr/>
        </p:nvSpPr>
        <p:spPr bwMode="auto">
          <a:xfrm>
            <a:off x="533400" y="167286"/>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t>While Increases Have Been Below Cost Inflation for Two Years</a:t>
            </a:r>
          </a:p>
        </p:txBody>
      </p:sp>
      <p:sp>
        <p:nvSpPr>
          <p:cNvPr id="13" name="Text Box 5"/>
          <p:cNvSpPr txBox="1">
            <a:spLocks noChangeArrowheads="1"/>
          </p:cNvSpPr>
          <p:nvPr/>
        </p:nvSpPr>
        <p:spPr bwMode="auto">
          <a:xfrm>
            <a:off x="1752600" y="6521450"/>
            <a:ext cx="6477000"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a:t>
            </a:r>
            <a:r>
              <a:rPr lang="en-US" altLang="en-US" sz="900" i="1" dirty="0" smtClean="0"/>
              <a:t>.</a:t>
            </a:r>
            <a:endParaRPr lang="en-US" altLang="en-US" sz="900" i="1" dirty="0"/>
          </a:p>
        </p:txBody>
      </p:sp>
      <p:sp>
        <p:nvSpPr>
          <p:cNvPr id="9" name="Oval 8"/>
          <p:cNvSpPr/>
          <p:nvPr/>
        </p:nvSpPr>
        <p:spPr bwMode="auto">
          <a:xfrm>
            <a:off x="1051971" y="3411976"/>
            <a:ext cx="1552802" cy="1553435"/>
          </a:xfrm>
          <a:prstGeom prst="ellipse">
            <a:avLst/>
          </a:prstGeom>
          <a:noFill/>
          <a:ln w="63500" cap="flat" cmpd="sng" algn="ctr">
            <a:solidFill>
              <a:srgbClr val="C0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6306084" y="2921946"/>
            <a:ext cx="1554480" cy="1554480"/>
          </a:xfrm>
          <a:prstGeom prst="ellipse">
            <a:avLst/>
          </a:prstGeom>
          <a:noFill/>
          <a:ln w="63500" cap="flat" cmpd="sng" algn="ctr">
            <a:solidFill>
              <a:srgbClr val="C0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7842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dirty="0"/>
          </a:p>
        </p:txBody>
      </p:sp>
      <p:sp>
        <p:nvSpPr>
          <p:cNvPr id="6148" name="Rectangle 2"/>
          <p:cNvSpPr txBox="1">
            <a:spLocks noChangeArrowheads="1"/>
          </p:cNvSpPr>
          <p:nvPr/>
        </p:nvSpPr>
        <p:spPr bwMode="auto">
          <a:xfrm>
            <a:off x="533400" y="12227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800" dirty="0"/>
              <a:t>Contract R</a:t>
            </a:r>
            <a:r>
              <a:rPr lang="en-US" sz="1800" dirty="0" smtClean="0"/>
              <a:t>ate </a:t>
            </a:r>
            <a:r>
              <a:rPr lang="en-US" sz="1800" dirty="0"/>
              <a:t>E</a:t>
            </a:r>
            <a:r>
              <a:rPr lang="en-US" sz="1800" dirty="0" smtClean="0"/>
              <a:t>xpectations Have Migrated </a:t>
            </a:r>
            <a:r>
              <a:rPr lang="en-US" sz="1800" dirty="0"/>
              <a:t>H</a:t>
            </a:r>
            <a:r>
              <a:rPr lang="en-US" sz="1800" dirty="0" smtClean="0"/>
              <a:t>igher</a:t>
            </a:r>
            <a:r>
              <a:rPr lang="en-US" sz="1800" dirty="0"/>
              <a:t>, with W</a:t>
            </a:r>
            <a:r>
              <a:rPr lang="en-US" sz="1800" dirty="0" smtClean="0"/>
              <a:t>eighted </a:t>
            </a:r>
            <a:r>
              <a:rPr lang="en-US" sz="1800" dirty="0"/>
              <a:t>A</a:t>
            </a:r>
            <a:r>
              <a:rPr lang="en-US" sz="1800" dirty="0" smtClean="0"/>
              <a:t>verage Now Indicating </a:t>
            </a:r>
            <a:r>
              <a:rPr lang="en-US" sz="1800" dirty="0"/>
              <a:t>a LDD I</a:t>
            </a:r>
            <a:r>
              <a:rPr lang="en-US" sz="1800" dirty="0" smtClean="0"/>
              <a:t>ncrease</a:t>
            </a:r>
            <a:endParaRPr lang="en-US" sz="1800" dirty="0"/>
          </a:p>
        </p:txBody>
      </p:sp>
      <p:sp>
        <p:nvSpPr>
          <p:cNvPr id="13" name="Text Box 5"/>
          <p:cNvSpPr txBox="1">
            <a:spLocks noChangeArrowheads="1"/>
          </p:cNvSpPr>
          <p:nvPr/>
        </p:nvSpPr>
        <p:spPr bwMode="auto">
          <a:xfrm>
            <a:off x="1752600" y="6521450"/>
            <a:ext cx="6477000"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a:t>
            </a:r>
            <a:r>
              <a:rPr lang="en-US" altLang="en-US" sz="900" i="1" dirty="0"/>
              <a:t>Internet Truckstop, Truckloadrate.com</a:t>
            </a:r>
          </a:p>
        </p:txBody>
      </p:sp>
      <p:pic>
        <p:nvPicPr>
          <p:cNvPr id="4099" name="Picture 5"/>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bwMode="auto">
          <a:xfrm flipV="1">
            <a:off x="6923314" y="2317896"/>
            <a:ext cx="824126" cy="312432"/>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Tree>
    <p:extLst>
      <p:ext uri="{BB962C8B-B14F-4D97-AF65-F5344CB8AC3E}">
        <p14:creationId xmlns:p14="http://schemas.microsoft.com/office/powerpoint/2010/main" val="28130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dirty="0"/>
          </a:p>
        </p:txBody>
      </p:sp>
      <p:sp>
        <p:nvSpPr>
          <p:cNvPr id="6148" name="Rectangle 2"/>
          <p:cNvSpPr txBox="1">
            <a:spLocks noChangeArrowheads="1"/>
          </p:cNvSpPr>
          <p:nvPr/>
        </p:nvSpPr>
        <p:spPr bwMode="auto">
          <a:xfrm>
            <a:off x="533400" y="168528"/>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800" dirty="0"/>
              <a:t>Recent </a:t>
            </a:r>
            <a:r>
              <a:rPr lang="en-US" sz="1800" dirty="0" smtClean="0"/>
              <a:t>Elevated </a:t>
            </a:r>
            <a:r>
              <a:rPr lang="en-US" sz="1800" dirty="0"/>
              <a:t>O</a:t>
            </a:r>
            <a:r>
              <a:rPr lang="en-US" sz="1800" dirty="0" smtClean="0"/>
              <a:t>rders </a:t>
            </a:r>
            <a:r>
              <a:rPr lang="en-US" sz="1800" dirty="0"/>
              <a:t>C</a:t>
            </a:r>
            <a:r>
              <a:rPr lang="en-US" sz="1800" dirty="0" smtClean="0"/>
              <a:t>ould </a:t>
            </a:r>
            <a:r>
              <a:rPr lang="en-US" sz="1800" dirty="0"/>
              <a:t>L</a:t>
            </a:r>
            <a:r>
              <a:rPr lang="en-US" sz="1800" dirty="0" smtClean="0"/>
              <a:t>ead </a:t>
            </a:r>
            <a:r>
              <a:rPr lang="en-US" sz="1800" dirty="0"/>
              <a:t>to </a:t>
            </a:r>
            <a:r>
              <a:rPr lang="en-US" sz="1800" dirty="0" smtClean="0"/>
              <a:t>Production </a:t>
            </a:r>
            <a:r>
              <a:rPr lang="en-US" sz="1800" dirty="0"/>
              <a:t>and </a:t>
            </a:r>
            <a:r>
              <a:rPr lang="en-US" sz="1800" dirty="0" smtClean="0"/>
              <a:t>Incremental </a:t>
            </a:r>
            <a:r>
              <a:rPr lang="en-US" sz="1800" dirty="0"/>
              <a:t>S</a:t>
            </a:r>
            <a:r>
              <a:rPr lang="en-US" sz="1800" dirty="0" smtClean="0"/>
              <a:t>upply</a:t>
            </a:r>
            <a:endParaRPr lang="en-US" sz="1800" dirty="0"/>
          </a:p>
        </p:txBody>
      </p:sp>
      <p:sp>
        <p:nvSpPr>
          <p:cNvPr id="13" name="Text Box 5"/>
          <p:cNvSpPr txBox="1">
            <a:spLocks noChangeArrowheads="1"/>
          </p:cNvSpPr>
          <p:nvPr/>
        </p:nvSpPr>
        <p:spPr bwMode="auto">
          <a:xfrm>
            <a:off x="1752600" y="6521450"/>
            <a:ext cx="6477000"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None/>
            </a:pPr>
            <a:r>
              <a:rPr lang="en-US" altLang="en-US" sz="900" i="1" dirty="0" smtClean="0"/>
              <a:t>Sources:  A.C.T. </a:t>
            </a:r>
            <a:r>
              <a:rPr lang="en-US" altLang="en-US" sz="900" i="1" dirty="0"/>
              <a:t>Research Co., </a:t>
            </a:r>
            <a:r>
              <a:rPr lang="en-US" altLang="en-US" sz="900" i="1" dirty="0" smtClean="0"/>
              <a:t>LLC; </a:t>
            </a:r>
            <a:r>
              <a:rPr lang="en-US" altLang="en-US" sz="900" i="1" dirty="0"/>
              <a:t>KeyBanc Capital Markets Inc. </a:t>
            </a:r>
          </a:p>
        </p:txBody>
      </p:sp>
      <p:pic>
        <p:nvPicPr>
          <p:cNvPr id="3079"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986457"/>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9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dirty="0"/>
          </a:p>
        </p:txBody>
      </p:sp>
      <p:sp>
        <p:nvSpPr>
          <p:cNvPr id="6148" name="Rectangle 2"/>
          <p:cNvSpPr txBox="1">
            <a:spLocks noChangeArrowheads="1"/>
          </p:cNvSpPr>
          <p:nvPr/>
        </p:nvSpPr>
        <p:spPr bwMode="auto">
          <a:xfrm>
            <a:off x="533400" y="12227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800" dirty="0" smtClean="0"/>
              <a:t>Remember When?</a:t>
            </a:r>
            <a:endParaRPr lang="en-US" sz="1800" dirty="0"/>
          </a:p>
        </p:txBody>
      </p:sp>
      <p:sp>
        <p:nvSpPr>
          <p:cNvPr id="7" name="Text Box 4"/>
          <p:cNvSpPr txBox="1">
            <a:spLocks noChangeArrowheads="1"/>
          </p:cNvSpPr>
          <p:nvPr/>
        </p:nvSpPr>
        <p:spPr bwMode="auto">
          <a:xfrm>
            <a:off x="533400" y="890598"/>
            <a:ext cx="832485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marL="0" indent="0" algn="just" eaLnBrk="1" hangingPunct="1"/>
            <a:r>
              <a:rPr lang="en-US" sz="1600" dirty="0"/>
              <a:t>“…the truckload industry continues to be </a:t>
            </a:r>
            <a:r>
              <a:rPr lang="en-US" sz="1600" b="1" dirty="0"/>
              <a:t>plagued with excess carrier capacity </a:t>
            </a:r>
            <a:r>
              <a:rPr lang="en-US" sz="1600" dirty="0"/>
              <a:t>for the current demand environment prolonging the </a:t>
            </a:r>
            <a:r>
              <a:rPr lang="en-US" sz="1600" b="1" dirty="0"/>
              <a:t>competitive pricing situation</a:t>
            </a:r>
            <a:r>
              <a:rPr lang="en-US" sz="1600" dirty="0"/>
              <a:t>… This challenging pricing environment… served as headwinds to our quarterly results.” – Swift Transportation Company, April 24, 2017</a:t>
            </a:r>
          </a:p>
          <a:p>
            <a:pPr marL="0" indent="0" algn="just" eaLnBrk="1" hangingPunct="1"/>
            <a:endParaRPr lang="en-US" sz="1600" dirty="0"/>
          </a:p>
          <a:p>
            <a:pPr marL="0" indent="0" algn="just" eaLnBrk="1" hangingPunct="1"/>
            <a:r>
              <a:rPr lang="en-US" sz="1600" dirty="0" smtClean="0"/>
              <a:t>“The </a:t>
            </a:r>
            <a:r>
              <a:rPr lang="en-US" sz="1600" b="1" dirty="0"/>
              <a:t>freight environment was weak in both January and February</a:t>
            </a:r>
            <a:r>
              <a:rPr lang="en-US" sz="1600" dirty="0"/>
              <a:t>, particularly in California, but began to improve in </a:t>
            </a:r>
            <a:r>
              <a:rPr lang="en-US" sz="1600" dirty="0" smtClean="0"/>
              <a:t>March…” – Knight Transportation, Inc. April 26, 2017</a:t>
            </a:r>
          </a:p>
          <a:p>
            <a:pPr marL="0" indent="0" algn="just" eaLnBrk="1" hangingPunct="1"/>
            <a:endParaRPr lang="en-US" sz="1600" dirty="0" smtClean="0"/>
          </a:p>
          <a:p>
            <a:pPr marL="0" indent="0" algn="just" eaLnBrk="1" hangingPunct="1"/>
            <a:r>
              <a:rPr lang="en-US" sz="1600" dirty="0" smtClean="0"/>
              <a:t>“Freight </a:t>
            </a:r>
            <a:r>
              <a:rPr lang="en-US" sz="1600" dirty="0"/>
              <a:t>demand in our One-Way Truckload fleet was </a:t>
            </a:r>
            <a:r>
              <a:rPr lang="en-US" sz="1600" b="1" dirty="0"/>
              <a:t>seasonally softer in January </a:t>
            </a:r>
            <a:r>
              <a:rPr lang="en-US" sz="1600" dirty="0"/>
              <a:t>with weaker trends from late January 2017 to late February 2017</a:t>
            </a:r>
            <a:r>
              <a:rPr lang="en-US" sz="1600" dirty="0" smtClean="0"/>
              <a:t>.” – Werner Enterprises, Inc. April 20, 2017</a:t>
            </a:r>
          </a:p>
          <a:p>
            <a:pPr marL="0" indent="0" algn="just" eaLnBrk="1" hangingPunct="1"/>
            <a:endParaRPr lang="en-US" sz="1600" dirty="0" smtClean="0"/>
          </a:p>
          <a:p>
            <a:pPr marL="0" indent="0" algn="just" eaLnBrk="1" hangingPunct="1"/>
            <a:r>
              <a:rPr lang="en-US" sz="1600" dirty="0" smtClean="0"/>
              <a:t>“</a:t>
            </a:r>
            <a:r>
              <a:rPr lang="en-US" sz="1600" dirty="0"/>
              <a:t>Freight demand was moderate during the quarter, and our industry </a:t>
            </a:r>
            <a:r>
              <a:rPr lang="en-US" sz="1600" b="1" dirty="0"/>
              <a:t>continued to have excess capacity</a:t>
            </a:r>
            <a:r>
              <a:rPr lang="en-US" sz="1600" dirty="0"/>
              <a:t> available in advance of the scheduled implementation and enforcement of the electronic logging mandate in December 2017. Many shippers </a:t>
            </a:r>
            <a:r>
              <a:rPr lang="en-US" sz="1600" b="1" dirty="0"/>
              <a:t>engaged in bid processes as a means to lower upward pressure on their freight rates </a:t>
            </a:r>
            <a:r>
              <a:rPr lang="en-US" sz="1600" dirty="0"/>
              <a:t>before any meaningful tightening of </a:t>
            </a:r>
            <a:r>
              <a:rPr lang="en-US" sz="1600" dirty="0" smtClean="0"/>
              <a:t>capacity.” – Covenant Transportation Group, April 20, 2017 </a:t>
            </a:r>
          </a:p>
          <a:p>
            <a:pPr marL="0" indent="0" algn="just" eaLnBrk="1" hangingPunct="1"/>
            <a:endParaRPr lang="en-US" sz="1600" dirty="0"/>
          </a:p>
          <a:p>
            <a:pPr marL="0" indent="0" algn="just" eaLnBrk="1" hangingPunct="1"/>
            <a:endParaRPr lang="en-US" altLang="en-US" sz="1600" b="1" dirty="0"/>
          </a:p>
        </p:txBody>
      </p:sp>
    </p:spTree>
    <p:extLst>
      <p:ext uri="{BB962C8B-B14F-4D97-AF65-F5344CB8AC3E}">
        <p14:creationId xmlns:p14="http://schemas.microsoft.com/office/powerpoint/2010/main" val="920967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2286000" y="6172200"/>
            <a:ext cx="3657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900" i="1" dirty="0"/>
          </a:p>
        </p:txBody>
      </p:sp>
      <p:sp>
        <p:nvSpPr>
          <p:cNvPr id="6148" name="Rectangle 2"/>
          <p:cNvSpPr txBox="1">
            <a:spLocks noChangeArrowheads="1"/>
          </p:cNvSpPr>
          <p:nvPr/>
        </p:nvSpPr>
        <p:spPr bwMode="auto">
          <a:xfrm>
            <a:off x="533400" y="12227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800" dirty="0" smtClean="0"/>
              <a:t>Remember When? (Part II)</a:t>
            </a:r>
            <a:endParaRPr lang="en-US" sz="1800" dirty="0"/>
          </a:p>
        </p:txBody>
      </p:sp>
      <p:sp>
        <p:nvSpPr>
          <p:cNvPr id="7" name="Text Box 4"/>
          <p:cNvSpPr txBox="1">
            <a:spLocks noChangeArrowheads="1"/>
          </p:cNvSpPr>
          <p:nvPr/>
        </p:nvSpPr>
        <p:spPr bwMode="auto">
          <a:xfrm>
            <a:off x="533400" y="890598"/>
            <a:ext cx="83248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marL="0" indent="0" algn="just" eaLnBrk="1" hangingPunct="1"/>
            <a:endParaRPr lang="en-US" sz="1600" dirty="0" smtClean="0"/>
          </a:p>
          <a:p>
            <a:pPr marL="0" indent="0" algn="just" eaLnBrk="1" hangingPunct="1"/>
            <a:r>
              <a:rPr lang="en-US" sz="1600" dirty="0"/>
              <a:t>“Our performance in the </a:t>
            </a:r>
            <a:r>
              <a:rPr lang="en-US" sz="1600" dirty="0" smtClean="0"/>
              <a:t>4Q of </a:t>
            </a:r>
            <a:r>
              <a:rPr lang="en-US" sz="1600" dirty="0"/>
              <a:t>2005 reflects a strong freight </a:t>
            </a:r>
            <a:r>
              <a:rPr lang="en-US" sz="1600" dirty="0" smtClean="0"/>
              <a:t>environment… </a:t>
            </a:r>
            <a:r>
              <a:rPr lang="en-US" sz="1600" b="1" dirty="0" smtClean="0"/>
              <a:t>We </a:t>
            </a:r>
            <a:r>
              <a:rPr lang="en-US" sz="1600" b="1" dirty="0"/>
              <a:t>anticipate that driver and owner operator availability will remain constrained in 2006 and we are geared up to address this </a:t>
            </a:r>
            <a:r>
              <a:rPr lang="en-US" sz="1600" b="1" dirty="0" smtClean="0"/>
              <a:t>challenge</a:t>
            </a:r>
            <a:r>
              <a:rPr lang="en-US" sz="1600" dirty="0" smtClean="0"/>
              <a:t>.” </a:t>
            </a:r>
            <a:r>
              <a:rPr lang="en-US" sz="1600" dirty="0"/>
              <a:t>– Swift Transportation Company, </a:t>
            </a:r>
            <a:r>
              <a:rPr lang="en-US" sz="1600" dirty="0" smtClean="0"/>
              <a:t>January 23, 2006</a:t>
            </a:r>
            <a:endParaRPr lang="en-US" sz="1600" dirty="0"/>
          </a:p>
          <a:p>
            <a:pPr marL="0" indent="0" algn="just" eaLnBrk="1" hangingPunct="1"/>
            <a:endParaRPr lang="en-US" sz="1600" dirty="0"/>
          </a:p>
          <a:p>
            <a:pPr marL="0" indent="0" algn="just" eaLnBrk="1" hangingPunct="1"/>
            <a:r>
              <a:rPr lang="en-US" sz="1600" dirty="0" smtClean="0"/>
              <a:t>“We </a:t>
            </a:r>
            <a:r>
              <a:rPr lang="en-US" sz="1600" dirty="0"/>
              <a:t>are very pleased to establish a new quarterly record for earnings per share. The record earnings were </a:t>
            </a:r>
            <a:r>
              <a:rPr lang="en-US" sz="1600" b="1" dirty="0"/>
              <a:t>driven by strong truckload freight demand </a:t>
            </a:r>
            <a:r>
              <a:rPr lang="en-US" sz="1600" dirty="0"/>
              <a:t>comparable to what we experienced in the </a:t>
            </a:r>
            <a:r>
              <a:rPr lang="en-US" sz="1600" dirty="0" smtClean="0"/>
              <a:t>4Q of </a:t>
            </a:r>
            <a:r>
              <a:rPr lang="en-US" sz="1600" dirty="0"/>
              <a:t>2004, improved truckload pricing, decreasing fuel </a:t>
            </a:r>
            <a:r>
              <a:rPr lang="en-US" sz="1600" dirty="0" smtClean="0"/>
              <a:t>prices…” U.S. Xpress Enterprises, Inc. January 26, 2006</a:t>
            </a:r>
          </a:p>
          <a:p>
            <a:pPr marL="0" indent="0" algn="just" eaLnBrk="1" hangingPunct="1"/>
            <a:endParaRPr lang="en-US" sz="1600" dirty="0" smtClean="0"/>
          </a:p>
          <a:p>
            <a:pPr marL="0" indent="0" algn="just" eaLnBrk="1" hangingPunct="1"/>
            <a:r>
              <a:rPr lang="en-US" sz="1600" dirty="0" smtClean="0"/>
              <a:t>“Werner </a:t>
            </a:r>
            <a:r>
              <a:rPr lang="en-US" sz="1600" dirty="0"/>
              <a:t>believes that a solid freight shipping market for the Company's reliable truck service offerings combined with </a:t>
            </a:r>
            <a:r>
              <a:rPr lang="en-US" sz="1600" b="1" dirty="0"/>
              <a:t>an extremely tight truck capacity market, created the strong </a:t>
            </a:r>
            <a:r>
              <a:rPr lang="en-US" sz="1600" b="1" dirty="0" smtClean="0"/>
              <a:t>4Q </a:t>
            </a:r>
            <a:r>
              <a:rPr lang="en-US" sz="1600" b="1" dirty="0"/>
              <a:t>2005 freight market</a:t>
            </a:r>
            <a:r>
              <a:rPr lang="en-US" sz="1600" dirty="0" smtClean="0"/>
              <a:t>.” </a:t>
            </a:r>
            <a:r>
              <a:rPr lang="en-US" sz="1600" dirty="0"/>
              <a:t>– Werner Enterprises, Inc. </a:t>
            </a:r>
            <a:r>
              <a:rPr lang="en-US" sz="1600" dirty="0" smtClean="0"/>
              <a:t>January 23, 2006</a:t>
            </a:r>
            <a:endParaRPr lang="en-US" sz="1600" dirty="0"/>
          </a:p>
          <a:p>
            <a:pPr marL="0" indent="0" algn="just" eaLnBrk="1" hangingPunct="1"/>
            <a:endParaRPr lang="en-US" altLang="en-US" sz="1600" b="1" dirty="0"/>
          </a:p>
        </p:txBody>
      </p:sp>
    </p:spTree>
    <p:extLst>
      <p:ext uri="{BB962C8B-B14F-4D97-AF65-F5344CB8AC3E}">
        <p14:creationId xmlns:p14="http://schemas.microsoft.com/office/powerpoint/2010/main" val="2005087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47675" y="138499"/>
            <a:ext cx="8153400" cy="369964"/>
          </a:xfrm>
        </p:spPr>
        <p:txBody>
          <a:bodyPr/>
          <a:lstStyle/>
          <a:p>
            <a:pPr algn="ctr" eaLnBrk="1" hangingPunct="1"/>
            <a:r>
              <a:rPr lang="en-US" altLang="en-US" dirty="0" smtClean="0">
                <a:latin typeface="Arial" panose="020B0604020202020204" pitchFamily="34" charset="0"/>
                <a:cs typeface="Arial" panose="020B0604020202020204" pitchFamily="34" charset="0"/>
              </a:rPr>
              <a:t>Summary</a:t>
            </a:r>
          </a:p>
        </p:txBody>
      </p:sp>
      <p:sp>
        <p:nvSpPr>
          <p:cNvPr id="3077" name="Text Box 4"/>
          <p:cNvSpPr txBox="1">
            <a:spLocks noChangeArrowheads="1"/>
          </p:cNvSpPr>
          <p:nvPr/>
        </p:nvSpPr>
        <p:spPr bwMode="auto">
          <a:xfrm>
            <a:off x="457200" y="1279899"/>
            <a:ext cx="82296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90000"/>
              </a:lnSpc>
              <a:spcBef>
                <a:spcPct val="20000"/>
              </a:spcBef>
              <a:spcAft>
                <a:spcPct val="0"/>
              </a:spcAft>
              <a:defRPr>
                <a:solidFill>
                  <a:schemeClr val="tx1"/>
                </a:solidFill>
                <a:latin typeface="Arial" charset="0"/>
              </a:defRPr>
            </a:lvl6pPr>
            <a:lvl7pPr marL="2971800" indent="-228600" eaLnBrk="0" fontAlgn="base" hangingPunct="0">
              <a:lnSpc>
                <a:spcPct val="90000"/>
              </a:lnSpc>
              <a:spcBef>
                <a:spcPct val="20000"/>
              </a:spcBef>
              <a:spcAft>
                <a:spcPct val="0"/>
              </a:spcAft>
              <a:defRPr>
                <a:solidFill>
                  <a:schemeClr val="tx1"/>
                </a:solidFill>
                <a:latin typeface="Arial" charset="0"/>
              </a:defRPr>
            </a:lvl7pPr>
            <a:lvl8pPr marL="3429000" indent="-228600" eaLnBrk="0" fontAlgn="base" hangingPunct="0">
              <a:lnSpc>
                <a:spcPct val="90000"/>
              </a:lnSpc>
              <a:spcBef>
                <a:spcPct val="20000"/>
              </a:spcBef>
              <a:spcAft>
                <a:spcPct val="0"/>
              </a:spcAft>
              <a:defRPr>
                <a:solidFill>
                  <a:schemeClr val="tx1"/>
                </a:solidFill>
                <a:latin typeface="Arial" charset="0"/>
              </a:defRPr>
            </a:lvl8pPr>
            <a:lvl9pPr marL="3886200" indent="-228600" eaLnBrk="0" fontAlgn="base" hangingPunct="0">
              <a:lnSpc>
                <a:spcPct val="90000"/>
              </a:lnSpc>
              <a:spcBef>
                <a:spcPct val="20000"/>
              </a:spcBef>
              <a:spcAft>
                <a:spcPct val="0"/>
              </a:spcAft>
              <a:defRPr>
                <a:solidFill>
                  <a:schemeClr val="tx1"/>
                </a:solidFill>
                <a:latin typeface="Arial" charset="0"/>
              </a:defRPr>
            </a:lvl9pPr>
          </a:lstStyle>
          <a:p>
            <a:pPr algn="just" eaLnBrk="1" hangingPunct="1">
              <a:buFontTx/>
              <a:buChar char="•"/>
            </a:pPr>
            <a:r>
              <a:rPr lang="en-US" altLang="en-US" sz="1600" dirty="0"/>
              <a:t>Key freight </a:t>
            </a:r>
            <a:r>
              <a:rPr lang="en-US" altLang="en-US" sz="1600" dirty="0" smtClean="0"/>
              <a:t>end markets </a:t>
            </a:r>
            <a:r>
              <a:rPr lang="en-US" altLang="en-US" sz="1600" dirty="0"/>
              <a:t>(industrial, oil </a:t>
            </a:r>
            <a:r>
              <a:rPr lang="en-US" altLang="en-US" sz="1600" dirty="0" smtClean="0"/>
              <a:t>&amp; </a:t>
            </a:r>
            <a:r>
              <a:rPr lang="en-US" altLang="en-US" sz="1600" dirty="0"/>
              <a:t>gas, automotive, consumer) all in concert for the first time in over a </a:t>
            </a:r>
            <a:r>
              <a:rPr lang="en-US" altLang="en-US" sz="1600" dirty="0" smtClean="0"/>
              <a:t>decade</a:t>
            </a:r>
          </a:p>
          <a:p>
            <a:pPr algn="just" eaLnBrk="1" hangingPunct="1">
              <a:buFontTx/>
              <a:buChar char="•"/>
            </a:pPr>
            <a:r>
              <a:rPr lang="en-US" altLang="en-US" sz="1600" dirty="0" smtClean="0"/>
              <a:t>How much has inventory restocking and hurricane rebuilding contributed to the current cycle?</a:t>
            </a:r>
          </a:p>
          <a:p>
            <a:pPr algn="just" eaLnBrk="1" hangingPunct="1">
              <a:buFontTx/>
              <a:buChar char="•"/>
            </a:pPr>
            <a:r>
              <a:rPr lang="en-US" altLang="en-US" sz="1600" dirty="0" smtClean="0"/>
              <a:t>The full impact of tax cuts may not be realized; trade uncertainty won’t help</a:t>
            </a:r>
          </a:p>
          <a:p>
            <a:pPr algn="just" eaLnBrk="1" hangingPunct="1">
              <a:buFontTx/>
              <a:buChar char="•"/>
            </a:pPr>
            <a:r>
              <a:rPr lang="en-US" altLang="en-US" sz="1600" dirty="0" smtClean="0"/>
              <a:t>No drivers = no capacity</a:t>
            </a:r>
          </a:p>
          <a:p>
            <a:pPr algn="just" eaLnBrk="1" hangingPunct="1">
              <a:buFontTx/>
              <a:buChar char="•"/>
            </a:pPr>
            <a:r>
              <a:rPr lang="en-US" altLang="en-US" sz="1600" dirty="0" smtClean="0"/>
              <a:t>Wage increases, truck builds all point to incremental supply</a:t>
            </a:r>
          </a:p>
          <a:p>
            <a:pPr algn="just" eaLnBrk="1" hangingPunct="1">
              <a:buFontTx/>
              <a:buChar char="•"/>
            </a:pPr>
            <a:r>
              <a:rPr lang="en-US" altLang="en-US" sz="1600" dirty="0" smtClean="0"/>
              <a:t>Startups aren’t a form of capacity</a:t>
            </a:r>
          </a:p>
          <a:p>
            <a:pPr algn="just" eaLnBrk="1" hangingPunct="1">
              <a:buFontTx/>
              <a:buChar char="•"/>
            </a:pPr>
            <a:r>
              <a:rPr lang="en-US" altLang="en-US" sz="1600" b="1" dirty="0" smtClean="0"/>
              <a:t>Fundamentals </a:t>
            </a:r>
            <a:r>
              <a:rPr lang="en-US" altLang="en-US" sz="1600" b="1" dirty="0"/>
              <a:t>are </a:t>
            </a:r>
            <a:r>
              <a:rPr lang="en-US" altLang="en-US" sz="1600" b="1" dirty="0" smtClean="0"/>
              <a:t>favorable, but it is a cyclical market</a:t>
            </a:r>
            <a:r>
              <a:rPr lang="en-US" altLang="en-US" sz="1600" dirty="0" smtClean="0"/>
              <a:t>; end market demand is key; supply secondary</a:t>
            </a:r>
          </a:p>
          <a:p>
            <a:pPr algn="just" eaLnBrk="1" hangingPunct="1">
              <a:buFontTx/>
              <a:buChar char="•"/>
            </a:pPr>
            <a:r>
              <a:rPr lang="en-US" altLang="en-US" sz="1600" dirty="0" smtClean="0"/>
              <a:t>Agree</a:t>
            </a:r>
            <a:r>
              <a:rPr lang="en-US" altLang="en-US" sz="1600" dirty="0"/>
              <a:t>, disagree, questions: </a:t>
            </a:r>
            <a:r>
              <a:rPr lang="en-US" altLang="en-US" sz="1600" dirty="0">
                <a:solidFill>
                  <a:schemeClr val="accent2"/>
                </a:solidFill>
              </a:rPr>
              <a:t>tfowler@key.com</a:t>
            </a:r>
            <a:r>
              <a:rPr lang="en-US" altLang="en-US" sz="1600" dirty="0"/>
              <a:t>; 216.689.0219</a:t>
            </a:r>
            <a:endParaRPr lang="en-US" altLang="en-US" sz="1600" b="1" dirty="0"/>
          </a:p>
          <a:p>
            <a:pPr algn="l" eaLnBrk="1" hangingPunct="1">
              <a:buFontTx/>
              <a:buChar char="•"/>
            </a:pPr>
            <a:endParaRPr lang="en-US" altLang="en-US" sz="1600" dirty="0"/>
          </a:p>
          <a:p>
            <a:pPr eaLnBrk="1" hangingPunct="1"/>
            <a:endParaRPr lang="en-US" altLang="en-US" sz="1200" b="1" dirty="0"/>
          </a:p>
          <a:p>
            <a:pPr eaLnBrk="1" hangingPunct="1"/>
            <a:endParaRPr lang="en-US" altLang="en-US" sz="1600" dirty="0"/>
          </a:p>
        </p:txBody>
      </p:sp>
    </p:spTree>
    <p:extLst>
      <p:ext uri="{BB962C8B-B14F-4D97-AF65-F5344CB8AC3E}">
        <p14:creationId xmlns:p14="http://schemas.microsoft.com/office/powerpoint/2010/main" val="247909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txBox="1">
            <a:spLocks noChangeArrowheads="1"/>
          </p:cNvSpPr>
          <p:nvPr/>
        </p:nvSpPr>
        <p:spPr bwMode="auto">
          <a:xfrm>
            <a:off x="494056" y="1571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GDP Strengthened in 2H17, but Remains Below Trend </a:t>
            </a:r>
            <a:endParaRPr lang="en-US" altLang="en-US" sz="1800" dirty="0">
              <a:solidFill>
                <a:schemeClr val="tx2"/>
              </a:solidFill>
            </a:endParaRPr>
          </a:p>
        </p:txBody>
      </p:sp>
      <p:sp>
        <p:nvSpPr>
          <p:cNvPr id="6" name="Text Box 5"/>
          <p:cNvSpPr txBox="1">
            <a:spLocks noChangeArrowheads="1"/>
          </p:cNvSpPr>
          <p:nvPr/>
        </p:nvSpPr>
        <p:spPr bwMode="auto">
          <a:xfrm>
            <a:off x="1847850" y="6334125"/>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U.S. Federal Reserve, Bloomberg, </a:t>
            </a:r>
            <a:r>
              <a:rPr lang="en-US" altLang="en-US" sz="900" i="1" dirty="0"/>
              <a:t>KeyBanc Capital Markets Inc.</a:t>
            </a:r>
          </a:p>
        </p:txBody>
      </p:sp>
      <p:pic>
        <p:nvPicPr>
          <p:cNvPr id="9218" name="Picture 2"/>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1060704"/>
            <a:ext cx="850265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8005914" y="2543574"/>
            <a:ext cx="803304" cy="837487"/>
          </a:xfrm>
          <a:prstGeom prst="ellipse">
            <a:avLst/>
          </a:prstGeom>
          <a:noFill/>
          <a:ln w="63500" cap="flat" cmpd="sng" algn="ctr">
            <a:solidFill>
              <a:srgbClr val="C00000"/>
            </a:solidFill>
            <a:prstDash val="sysDash"/>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dirty="0" smtClean="0">
              <a:ln>
                <a:noFill/>
              </a:ln>
              <a:solidFill>
                <a:schemeClr val="tx1"/>
              </a:solidFill>
              <a:effectLst/>
              <a:latin typeface="Arial" charset="0"/>
            </a:endParaRPr>
          </a:p>
        </p:txBody>
      </p:sp>
      <p:sp>
        <p:nvSpPr>
          <p:cNvPr id="2" name="Rectangle 1"/>
          <p:cNvSpPr/>
          <p:nvPr/>
        </p:nvSpPr>
        <p:spPr bwMode="auto">
          <a:xfrm>
            <a:off x="4434367" y="2335230"/>
            <a:ext cx="1143000" cy="677333"/>
          </a:xfrm>
          <a:prstGeom prst="rect">
            <a:avLst/>
          </a:prstGeom>
          <a:noFill/>
          <a:ln w="76200" cap="flat" cmpd="sng" algn="ctr">
            <a:solidFill>
              <a:srgbClr val="C00000"/>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2245634" y="2161721"/>
            <a:ext cx="1473200" cy="677333"/>
          </a:xfrm>
          <a:prstGeom prst="rect">
            <a:avLst/>
          </a:prstGeom>
          <a:noFill/>
          <a:ln w="76200" cap="flat" cmpd="sng" algn="ctr">
            <a:solidFill>
              <a:srgbClr val="C00000"/>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1365662" y="3795432"/>
            <a:ext cx="4323937" cy="954107"/>
          </a:xfrm>
          <a:prstGeom prst="rect">
            <a:avLst/>
          </a:prstGeom>
          <a:noFill/>
        </p:spPr>
        <p:txBody>
          <a:bodyPr wrap="square" rtlCol="0">
            <a:spAutoFit/>
          </a:bodyPr>
          <a:lstStyle/>
          <a:p>
            <a:r>
              <a:rPr lang="en-US" sz="1400" i="1" dirty="0" smtClean="0"/>
              <a:t>GDP was over 2% for 18 quarters between 1995-1999, and averaged 4.5%, and 13 quarters between 2003-2006, and averaged 3.6%. GDP has currently been over 2% for four quarters since 1Q17.</a:t>
            </a:r>
            <a:endParaRPr lang="en-US" sz="1400" i="1" dirty="0"/>
          </a:p>
        </p:txBody>
      </p:sp>
    </p:spTree>
    <p:extLst>
      <p:ext uri="{BB962C8B-B14F-4D97-AF65-F5344CB8AC3E}">
        <p14:creationId xmlns:p14="http://schemas.microsoft.com/office/powerpoint/2010/main" val="14387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2" grpId="0" animBg="1" autoUpdateAnimBg="0"/>
      <p:bldP spid="8" grpId="0" animBg="1" autoUpdateAnimBg="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185738" y="235398"/>
            <a:ext cx="8777287" cy="400742"/>
          </a:xfrm>
          <a:noFill/>
        </p:spPr>
        <p:txBody>
          <a:bodyPr/>
          <a:lstStyle/>
          <a:p>
            <a:pPr eaLnBrk="1" hangingPunct="1"/>
            <a:r>
              <a:rPr lang="en-US" altLang="en-US" sz="2000" dirty="0" smtClean="0">
                <a:latin typeface="Arial" panose="020B0604020202020204" pitchFamily="34" charset="0"/>
                <a:cs typeface="Arial" panose="020B0604020202020204" pitchFamily="34" charset="0"/>
              </a:rPr>
              <a:t>Disclosure Appendix</a:t>
            </a:r>
          </a:p>
        </p:txBody>
      </p:sp>
      <p:sp>
        <p:nvSpPr>
          <p:cNvPr id="3" name="Rectangle 2"/>
          <p:cNvSpPr/>
          <p:nvPr/>
        </p:nvSpPr>
        <p:spPr>
          <a:xfrm>
            <a:off x="150125" y="698337"/>
            <a:ext cx="8734567" cy="5262979"/>
          </a:xfrm>
          <a:prstGeom prst="rect">
            <a:avLst/>
          </a:prstGeom>
        </p:spPr>
        <p:txBody>
          <a:bodyPr wrap="square">
            <a:spAutoFit/>
          </a:bodyPr>
          <a:lstStyle/>
          <a:p>
            <a:pPr marL="0" marR="0" algn="just">
              <a:spcBef>
                <a:spcPts val="0"/>
              </a:spcBef>
              <a:spcAft>
                <a:spcPts val="0"/>
              </a:spcAft>
            </a:pPr>
            <a:r>
              <a:rPr lang="en-US" sz="800" b="1" dirty="0">
                <a:latin typeface="Arial"/>
                <a:ea typeface="Calibri"/>
                <a:cs typeface="Times New Roman"/>
              </a:rPr>
              <a:t>Important disclosures for the companies mentioned in this report can be found at </a:t>
            </a:r>
            <a:r>
              <a:rPr lang="en-US" sz="800" b="1" dirty="0">
                <a:solidFill>
                  <a:srgbClr val="0000FF"/>
                </a:solidFill>
                <a:latin typeface="Arial"/>
                <a:ea typeface="Calibri"/>
                <a:cs typeface="Times New Roman"/>
                <a:hlinkClick r:id="rId2"/>
              </a:rPr>
              <a:t>https://key2.bluematrix.com/sellside/Disclosures.action</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Reg A/C Certification</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The research analyst(s) responsible for the preparation of this research report certifies that:(1) all the views expressed in this research report accurately reflect the research analyst's personal views about any and all of the subject securities or issuers; and (2) no part of the research analyst's compensation was, is, or will be directly or indirectly related to the specific recommendations or views expressed by the research analyst(s) in this research report.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Times New Roman"/>
              </a:rPr>
              <a:t> </a:t>
            </a:r>
            <a:endParaRPr lang="en-US" sz="800" dirty="0">
              <a:latin typeface="Times New Roman"/>
              <a:ea typeface="Times New Roman"/>
            </a:endParaRPr>
          </a:p>
          <a:p>
            <a:pPr marL="0" marR="0" algn="just">
              <a:spcBef>
                <a:spcPts val="0"/>
              </a:spcBef>
              <a:spcAft>
                <a:spcPts val="0"/>
              </a:spcAft>
            </a:pPr>
            <a:r>
              <a:rPr lang="en-US" sz="800" b="1" dirty="0">
                <a:latin typeface="Arial"/>
                <a:ea typeface="Calibri"/>
                <a:cs typeface="Times New Roman"/>
              </a:rPr>
              <a:t>Other Disclosures</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KeyBanc Capital Markets is a trade name under which corporate and investment banking products and services of KeyCorp and its subsidiaries, KeyBanc Capital Markets Inc., Member NYSE/FINRA/SIPC (“KBCMI”), and KeyBank National Association (“KeyBank N.A.”), are marketed. Pacific Crest Securities is a division of KeyBanc Capital Markets Inc.</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KeyBanc Capital Markets Inc. (“KBCMI”) does and seeks to do business with companies covered in its research reports. As a result, investors should be aware that the firm may have a conflict of interest that could affect the objectivity of this report. Investors should consider this report as only a single factor in making their investment decision.</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This report has been prepared by KBCMI. The material contained herein is based on data from sources considered to be reliable; however, KBCMI does not guarantee or warrant the accuracy or completeness of the information. It is published for informational purposes only and should not be used as the primary basis of investment decisions. Neither the information nor any opinion expressed constitutes an offer, or the solicitation of an offer, to buy or sell any security. The opinions and estimates expressed reflect the current judgment of KBCMI and are subject to change without notice. This report may contain forward-looking statements, which involve risk and uncertainty. Actual results may differ significantly from the forward-looking statements. This report is not intended to provide personal investment advice and it does not take into account the specific investment objectives, financial situation and the specific needs of any person or entity.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No portion of an analyst’s compensation is based on a specific banking transaction; however, part of his/her compensation may be based upon overall firm revenue and profitability, of which investment banking is a component. Individuals associated with KBCMI (other than the research analyst(s) listed on page 1 of this research report) may have a position (long or short) in the securities covered in this research report and may make purchases and/or sales of those securities in the open market or otherwise without notice. As required by FINRA Rule 2241(C)(4)(A), financial interest, if any, by any research analysts listed on page 1 of this report will be disclosed in Important Disclosures, Company-specific regulatory disclosures located above in the Disclosure Appendix. KBCMI itself may have a position (long or short) in the securities covered in this research report and may make purchases and/or sales of those securities in the open market or otherwise without notice. As required by FINRA Rule 2241(C)(4)(F), if KBCMI, or its affiliates,  beneficially own 1% or more of any class of common equity securities in the subject company(ies) in this research report, it will be disclosed in Important Disclosures, Company-specific regulatory disclosures located above in the Disclosures Appendix. This communication is intended solely for use by KBCMI clients. The recipient agrees not to forward or copy the information to any other person without the express written consent of KBCMI.</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Investors should assume that we are seeking or will seek investment banking or other business relationships with the company described in this report.</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Rating System:  </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Overweight (OW) – </a:t>
            </a:r>
            <a:r>
              <a:rPr lang="en-US" sz="800" dirty="0">
                <a:latin typeface="Arial"/>
                <a:ea typeface="Calibri"/>
                <a:cs typeface="Times New Roman"/>
              </a:rPr>
              <a:t>We expect the stock to outperform the analyst's coverage sector over the coming 6-12 months.</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Sector Weight (SW) – </a:t>
            </a:r>
            <a:r>
              <a:rPr lang="en-US" sz="800" dirty="0">
                <a:latin typeface="Arial"/>
                <a:ea typeface="Calibri"/>
                <a:cs typeface="Times New Roman"/>
              </a:rPr>
              <a:t>We expect the stock to perform in line with the analyst's coverage sector over the coming 6-12 months.</a:t>
            </a:r>
            <a:endParaRPr lang="en-US" sz="800" dirty="0">
              <a:latin typeface="Calibri"/>
              <a:ea typeface="Calibri"/>
              <a:cs typeface="Times New Roman"/>
            </a:endParaRPr>
          </a:p>
          <a:p>
            <a:pPr marL="0" marR="0" algn="just">
              <a:spcBef>
                <a:spcPts val="0"/>
              </a:spcBef>
              <a:spcAft>
                <a:spcPts val="0"/>
              </a:spcAft>
            </a:pPr>
            <a:r>
              <a:rPr lang="en-US" sz="800" b="1" dirty="0">
                <a:latin typeface="Arial"/>
                <a:ea typeface="Calibri"/>
                <a:cs typeface="Times New Roman"/>
              </a:rPr>
              <a:t>Underweight (UW) – </a:t>
            </a:r>
            <a:r>
              <a:rPr lang="en-US" sz="800" dirty="0">
                <a:latin typeface="Arial"/>
                <a:ea typeface="Calibri"/>
                <a:cs typeface="Times New Roman"/>
              </a:rPr>
              <a:t>We expect the stock to underperform the analyst's coverage sector over the coming 6-12 months.</a:t>
            </a:r>
            <a:endParaRPr lang="en-US" sz="800" dirty="0">
              <a:latin typeface="Calibri"/>
              <a:ea typeface="Calibri"/>
              <a:cs typeface="Times New Roman"/>
            </a:endParaRPr>
          </a:p>
          <a:p>
            <a:pPr marL="0" marR="0" algn="just">
              <a:spcBef>
                <a:spcPts val="0"/>
              </a:spcBef>
              <a:spcAft>
                <a:spcPts val="0"/>
              </a:spcAft>
            </a:pPr>
            <a:endParaRPr lang="en-US" sz="800" dirty="0">
              <a:latin typeface="Calibri"/>
              <a:ea typeface="Calibri"/>
              <a:cs typeface="Times New Roman"/>
            </a:endParaRPr>
          </a:p>
          <a:p>
            <a:pPr marL="0" marR="0" algn="just">
              <a:spcBef>
                <a:spcPts val="0"/>
              </a:spcBef>
              <a:spcAft>
                <a:spcPts val="0"/>
              </a:spcAft>
            </a:pPr>
            <a:r>
              <a:rPr lang="en-US" sz="800" dirty="0">
                <a:latin typeface="Arial"/>
                <a:ea typeface="Calibri"/>
                <a:cs typeface="Times New Roman"/>
              </a:rPr>
              <a:t> </a:t>
            </a:r>
            <a:endParaRPr lang="en-US" sz="800" dirty="0">
              <a:latin typeface="Calibri"/>
              <a:ea typeface="Calibri"/>
              <a:cs typeface="Times New Roman"/>
            </a:endParaRPr>
          </a:p>
          <a:p>
            <a:pPr marL="0" marR="0">
              <a:spcBef>
                <a:spcPts val="0"/>
              </a:spcBef>
              <a:spcAft>
                <a:spcPts val="0"/>
              </a:spcAft>
            </a:pPr>
            <a:r>
              <a:rPr lang="en-US" sz="800" dirty="0">
                <a:latin typeface="Calibri"/>
                <a:ea typeface="Calibri"/>
                <a:cs typeface="Times New Roman"/>
              </a:rPr>
              <a:t> </a:t>
            </a:r>
            <a:endParaRPr lang="en-US" sz="800" dirty="0">
              <a:effectLst/>
              <a:latin typeface="Calibri"/>
              <a:ea typeface="Calibri"/>
              <a:cs typeface="Times New Roman"/>
            </a:endParaRPr>
          </a:p>
        </p:txBody>
      </p:sp>
    </p:spTree>
    <p:extLst>
      <p:ext uri="{BB962C8B-B14F-4D97-AF65-F5344CB8AC3E}">
        <p14:creationId xmlns:p14="http://schemas.microsoft.com/office/powerpoint/2010/main" val="361800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176968"/>
            <a:ext cx="8153400" cy="369964"/>
          </a:xfrm>
        </p:spPr>
        <p:txBody>
          <a:bodyPr/>
          <a:lstStyle/>
          <a:p>
            <a:pPr algn="ctr"/>
            <a:r>
              <a:rPr lang="en-US" altLang="en-US" dirty="0" smtClean="0">
                <a:latin typeface="Arial" panose="020B0604020202020204" pitchFamily="34" charset="0"/>
                <a:cs typeface="Arial" panose="020B0604020202020204" pitchFamily="34" charset="0"/>
              </a:rPr>
              <a:t>Employment Has Recovered…</a:t>
            </a:r>
          </a:p>
        </p:txBody>
      </p:sp>
      <p:sp>
        <p:nvSpPr>
          <p:cNvPr id="4101"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 </a:t>
            </a:r>
            <a:r>
              <a:rPr lang="en-US" altLang="en-US" sz="900" i="1" dirty="0" smtClean="0"/>
              <a:t>U.S. Bureau of Labor Statistics</a:t>
            </a:r>
            <a:endParaRPr lang="en-US" altLang="en-US" sz="900" i="1" dirty="0"/>
          </a:p>
        </p:txBody>
      </p:sp>
      <p:pic>
        <p:nvPicPr>
          <p:cNvPr id="1026" name="Picture 4"/>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rc 3"/>
          <p:cNvSpPr/>
          <p:nvPr/>
        </p:nvSpPr>
        <p:spPr bwMode="auto">
          <a:xfrm flipH="1" flipV="1">
            <a:off x="2872740" y="3688080"/>
            <a:ext cx="1440180" cy="998220"/>
          </a:xfrm>
          <a:prstGeom prst="arc">
            <a:avLst>
              <a:gd name="adj1" fmla="val 10974229"/>
              <a:gd name="adj2" fmla="val 21479020"/>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
        <p:nvSpPr>
          <p:cNvPr id="8" name="Arc 7"/>
          <p:cNvSpPr/>
          <p:nvPr/>
        </p:nvSpPr>
        <p:spPr bwMode="auto">
          <a:xfrm flipH="1" flipV="1">
            <a:off x="4747260" y="3368040"/>
            <a:ext cx="1440180" cy="998220"/>
          </a:xfrm>
          <a:prstGeom prst="arc">
            <a:avLst>
              <a:gd name="adj1" fmla="val 10974229"/>
              <a:gd name="adj2" fmla="val 21479020"/>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
        <p:nvSpPr>
          <p:cNvPr id="9" name="Arc 8"/>
          <p:cNvSpPr/>
          <p:nvPr/>
        </p:nvSpPr>
        <p:spPr bwMode="auto">
          <a:xfrm flipH="1" flipV="1">
            <a:off x="7551420" y="3528060"/>
            <a:ext cx="1440180" cy="998220"/>
          </a:xfrm>
          <a:prstGeom prst="arc">
            <a:avLst>
              <a:gd name="adj1" fmla="val 14936477"/>
              <a:gd name="adj2" fmla="val 21479020"/>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tab pos="8343900" algn="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0237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176968"/>
            <a:ext cx="8153400" cy="369964"/>
          </a:xfrm>
        </p:spPr>
        <p:txBody>
          <a:bodyPr/>
          <a:lstStyle/>
          <a:p>
            <a:pPr algn="ctr"/>
            <a:r>
              <a:rPr lang="en-US" altLang="en-US" dirty="0" smtClean="0">
                <a:latin typeface="Arial" panose="020B0604020202020204" pitchFamily="34" charset="0"/>
                <a:cs typeface="Arial" panose="020B0604020202020204" pitchFamily="34" charset="0"/>
              </a:rPr>
              <a:t>…and So </a:t>
            </a:r>
            <a:r>
              <a:rPr lang="en-US" altLang="en-US" dirty="0">
                <a:latin typeface="Arial" panose="020B0604020202020204" pitchFamily="34" charset="0"/>
                <a:cs typeface="Arial" panose="020B0604020202020204" pitchFamily="34" charset="0"/>
              </a:rPr>
              <a:t>H</a:t>
            </a:r>
            <a:r>
              <a:rPr lang="en-US" altLang="en-US" dirty="0" smtClean="0">
                <a:latin typeface="Arial" panose="020B0604020202020204" pitchFamily="34" charset="0"/>
                <a:cs typeface="Arial" panose="020B0604020202020204" pitchFamily="34" charset="0"/>
              </a:rPr>
              <a:t>as Household Income</a:t>
            </a:r>
          </a:p>
        </p:txBody>
      </p:sp>
      <p:sp>
        <p:nvSpPr>
          <p:cNvPr id="6"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KeyBanc </a:t>
            </a:r>
            <a:r>
              <a:rPr lang="en-US" altLang="en-US" sz="900" i="1" dirty="0"/>
              <a:t>Capital Markets Inc., </a:t>
            </a:r>
            <a:r>
              <a:rPr lang="en-US" altLang="en-US" sz="900" i="1" dirty="0" smtClean="0"/>
              <a:t>U.S. Bureau of Labor Statistics</a:t>
            </a:r>
            <a:endParaRPr lang="en-US" altLang="en-US" sz="900" i="1" dirty="0"/>
          </a:p>
        </p:txBody>
      </p:sp>
      <p:pic>
        <p:nvPicPr>
          <p:cNvPr id="3076" name="Picture 4"/>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15912" y="1139825"/>
            <a:ext cx="8503920" cy="473659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V="1">
            <a:off x="1990946" y="2484120"/>
            <a:ext cx="1544734" cy="2123505"/>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9" name="Straight Arrow Connector 8"/>
          <p:cNvCxnSpPr/>
          <p:nvPr/>
        </p:nvCxnSpPr>
        <p:spPr bwMode="auto">
          <a:xfrm flipV="1">
            <a:off x="4838700" y="2308860"/>
            <a:ext cx="586740" cy="792481"/>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13" name="Straight Arrow Connector 12"/>
          <p:cNvCxnSpPr/>
          <p:nvPr/>
        </p:nvCxnSpPr>
        <p:spPr bwMode="auto">
          <a:xfrm flipV="1">
            <a:off x="6918960" y="2705100"/>
            <a:ext cx="944880" cy="1341123"/>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Tree>
    <p:extLst>
      <p:ext uri="{BB962C8B-B14F-4D97-AF65-F5344CB8AC3E}">
        <p14:creationId xmlns:p14="http://schemas.microsoft.com/office/powerpoint/2010/main" val="394225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2"/>
          <p:cNvSpPr txBox="1">
            <a:spLocks noChangeArrowheads="1"/>
          </p:cNvSpPr>
          <p:nvPr/>
        </p:nvSpPr>
        <p:spPr bwMode="auto">
          <a:xfrm>
            <a:off x="490670" y="167337"/>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smtClean="0"/>
              <a:t>Recovery from the Industrial Recession Has Helped Freight Activity</a:t>
            </a:r>
            <a:endParaRPr lang="en-US" altLang="en-US" sz="1800" dirty="0"/>
          </a:p>
        </p:txBody>
      </p:sp>
      <p:sp>
        <p:nvSpPr>
          <p:cNvPr id="6149" name="Text Box 5"/>
          <p:cNvSpPr txBox="1">
            <a:spLocks noChangeArrowheads="1"/>
          </p:cNvSpPr>
          <p:nvPr/>
        </p:nvSpPr>
        <p:spPr bwMode="auto">
          <a:xfrm>
            <a:off x="1828800" y="6172200"/>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t>
            </a:r>
            <a:r>
              <a:rPr lang="en-US" altLang="en-US" sz="900" i="1" dirty="0"/>
              <a:t>KeyBanc Capital Markets Inc., Institute for Supply Management</a:t>
            </a:r>
          </a:p>
        </p:txBody>
      </p:sp>
      <p:cxnSp>
        <p:nvCxnSpPr>
          <p:cNvPr id="5" name="Straight Arrow Connector 4"/>
          <p:cNvCxnSpPr/>
          <p:nvPr/>
        </p:nvCxnSpPr>
        <p:spPr bwMode="auto">
          <a:xfrm flipV="1">
            <a:off x="7843106" y="1971306"/>
            <a:ext cx="776177" cy="1318159"/>
          </a:xfrm>
          <a:prstGeom prst="straightConnector1">
            <a:avLst/>
          </a:prstGeom>
          <a:noFill/>
          <a:ln w="60325" cap="flat" cmpd="sng" algn="ctr">
            <a:solidFill>
              <a:srgbClr val="C00000"/>
            </a:solidFill>
            <a:prstDash val="solid"/>
            <a:round/>
            <a:headEnd type="oval"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Tree>
    <p:extLst>
      <p:ext uri="{BB962C8B-B14F-4D97-AF65-F5344CB8AC3E}">
        <p14:creationId xmlns:p14="http://schemas.microsoft.com/office/powerpoint/2010/main" val="285496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66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2"/>
          <p:cNvSpPr txBox="1">
            <a:spLocks noChangeArrowheads="1"/>
          </p:cNvSpPr>
          <p:nvPr/>
        </p:nvSpPr>
        <p:spPr bwMode="auto">
          <a:xfrm>
            <a:off x="657225" y="8572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t>Industrial Production Is Correlated with Truck Tonnage</a:t>
            </a:r>
            <a:endParaRPr lang="en-US" altLang="en-US" sz="1800" dirty="0"/>
          </a:p>
        </p:txBody>
      </p:sp>
      <p:sp>
        <p:nvSpPr>
          <p:cNvPr id="15" name="Text Box 5"/>
          <p:cNvSpPr txBox="1">
            <a:spLocks noChangeArrowheads="1"/>
          </p:cNvSpPr>
          <p:nvPr/>
        </p:nvSpPr>
        <p:spPr bwMode="auto">
          <a:xfrm>
            <a:off x="1847850" y="6334125"/>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American Trucking Associations, </a:t>
            </a:r>
            <a:r>
              <a:rPr lang="en-US" altLang="en-US" sz="900" i="1" dirty="0"/>
              <a:t>KeyBanc Capital Markets Inc.</a:t>
            </a:r>
          </a:p>
        </p:txBody>
      </p:sp>
      <p:sp>
        <p:nvSpPr>
          <p:cNvPr id="7" name="TextBox 6"/>
          <p:cNvSpPr txBox="1"/>
          <p:nvPr/>
        </p:nvSpPr>
        <p:spPr>
          <a:xfrm>
            <a:off x="4460081" y="3090078"/>
            <a:ext cx="3286125" cy="1169551"/>
          </a:xfrm>
          <a:prstGeom prst="rect">
            <a:avLst/>
          </a:prstGeom>
          <a:noFill/>
        </p:spPr>
        <p:txBody>
          <a:bodyPr wrap="square" rtlCol="0">
            <a:spAutoFit/>
          </a:bodyPr>
          <a:lstStyle/>
          <a:p>
            <a:r>
              <a:rPr lang="en-US" sz="1400" i="1" dirty="0" smtClean="0"/>
              <a:t>Between 2006-2016, the three-month average change in Industrial Production </a:t>
            </a:r>
            <a:r>
              <a:rPr lang="en-US" sz="1400" b="1" i="1" dirty="0" smtClean="0"/>
              <a:t>had an ~80% correlation </a:t>
            </a:r>
            <a:r>
              <a:rPr lang="en-US" sz="1400" i="1" dirty="0" smtClean="0"/>
              <a:t>with the three-month average change in truck tonnage.</a:t>
            </a:r>
            <a:endParaRPr lang="en-US" sz="1400" i="1" dirty="0"/>
          </a:p>
        </p:txBody>
      </p:sp>
    </p:spTree>
    <p:extLst>
      <p:ext uri="{BB962C8B-B14F-4D97-AF65-F5344CB8AC3E}">
        <p14:creationId xmlns:p14="http://schemas.microsoft.com/office/powerpoint/2010/main" val="22170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txBox="1">
            <a:spLocks noChangeArrowheads="1"/>
          </p:cNvSpPr>
          <p:nvPr/>
        </p:nvSpPr>
        <p:spPr bwMode="auto">
          <a:xfrm>
            <a:off x="644429" y="13335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chemeClr val="tx2"/>
                </a:solidFill>
              </a:rPr>
              <a:t>The Recovery in Oil &amp; Gas Has Helped Industrial Production</a:t>
            </a:r>
            <a:endParaRPr lang="en-US" altLang="en-US" sz="1800" dirty="0">
              <a:solidFill>
                <a:schemeClr val="tx2"/>
              </a:solidFill>
            </a:endParaRPr>
          </a:p>
        </p:txBody>
      </p:sp>
      <p:sp>
        <p:nvSpPr>
          <p:cNvPr id="6" name="Text Box 5"/>
          <p:cNvSpPr txBox="1">
            <a:spLocks noChangeArrowheads="1"/>
          </p:cNvSpPr>
          <p:nvPr/>
        </p:nvSpPr>
        <p:spPr bwMode="auto">
          <a:xfrm>
            <a:off x="1847850" y="6334125"/>
            <a:ext cx="6172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50000"/>
              </a:spcBef>
              <a:buFontTx/>
              <a:buNone/>
            </a:pPr>
            <a:r>
              <a:rPr lang="en-US" altLang="en-US" sz="900" i="1" dirty="0" smtClean="0"/>
              <a:t>Sources: U.S. Federal Reserve, Bloomberg, </a:t>
            </a:r>
            <a:r>
              <a:rPr lang="en-US" altLang="en-US" sz="900" i="1" dirty="0"/>
              <a:t>KeyBanc Capital Markets Inc.</a:t>
            </a:r>
          </a:p>
        </p:txBody>
      </p:sp>
      <p:pic>
        <p:nvPicPr>
          <p:cNvPr id="1028" name="Picture 7"/>
          <p:cNvPicPr>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1060704"/>
            <a:ext cx="8503920" cy="47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9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ee3f5aa2-6e7d-480f-ba6c-04185237f440"/>
  <p:tag name="LINKING_SOURCETYPE" val="Chart"/>
  <p:tag name="LINKING_SOURCE_OBJECTNAME" val="Chart 1"/>
  <p:tag name="LINKING_SOURCE_SHEETCODE" val="Sheet1"/>
  <p:tag name="LINKING_SOURCE_SHEETNAME" val="Sheet1"/>
  <p:tag name="LINKING_OBJECTTYPE" val="Native"/>
  <p:tag name="LINKING_SOURCEAPPLICATION" val="EXCEL_SOURCE"/>
  <p:tag name="LINKING_UPDATEDAT" val="6/15/2018 10:14:28 AM"/>
  <p:tag name="LINKING_SOURCE_ISOUTOFDATE" val="False"/>
  <p:tag name="LINKING_SOURCE_WORKBOOKNAME" val="gdpchg.xlsx"/>
  <p:tag name="LINKING_SOURCE_WORKBOOKPATH" val="\\sdcnas01smb\sdc_cle10$\PRIVATE\EQTYRSRH\Public\Fowler\Transports\Marketing\Industry Presentation\2018"/>
  <p:tag name="LINKING_TRANSPARENTBACKGROUND" val="False"/>
  <p:tag name="LINKING_TRANSPARENTPLOTAREA" val="False"/>
  <p:tag name="LINKING_TARGET_SLIDEID" val="842"/>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9218"/>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87"/>
  <p:tag name="LINKING_TARGET_SHAPENAME" val="Picture 2"/>
  <p:tag name="LINKING_LINKSTATUS" val="Valid"/>
  <p:tag name="LINKING_ISOBJECTLINKED" val="True"/>
</p:tagLst>
</file>

<file path=ppt/tags/tag10.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7eb70822-142d-4da1-8861-f6e961c56235"/>
  <p:tag name="LINKING_SOURCETYPE" val="Chart"/>
  <p:tag name="LINKING_SOURCE_OBJECTNAME" val="Chart 7"/>
  <p:tag name="LINKING_SOURCE_SHEETCODE" val="Sheet5"/>
  <p:tag name="LINKING_SOURCE_SHEETNAME" val="Inventories"/>
  <p:tag name="LINKING_OBJECTTYPE" val="Native"/>
  <p:tag name="LINKING_SOURCEAPPLICATION" val="EXCEL_SOURCE"/>
  <p:tag name="LINKING_UPDATEDAT" val="6/15/2018 10:00:27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16"/>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5123"/>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61"/>
  <p:tag name="LINKING_TARGET_SHAPENAME" val="Picture 2"/>
  <p:tag name="LINKING_LINKSTATUS" val="Valid"/>
  <p:tag name="LINKING_ISOBJECTLINKED" val="True"/>
</p:tagLst>
</file>

<file path=ppt/tags/tag11.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16c218bd-a7c1-44cc-a2b7-5cf1106ebb54"/>
  <p:tag name="LINKING_SOURCETYPE" val="Chart"/>
  <p:tag name="LINKING_SOURCE_OBJECTNAME" val="Chart 177 (2)"/>
  <p:tag name="LINKING_SOURCE_SHEETCODE" val="Sheet27"/>
  <p:tag name="LINKING_SOURCE_SHEETNAME" val="Charts for Marketing book"/>
  <p:tag name="LINKING_OBJECTTYPE" val="Native"/>
  <p:tag name="LINKING_SOURCEAPPLICATION" val="EXCEL_SOURCE"/>
  <p:tag name="LINKING_UPDATEDAT" val="6/21/2018 2:18:06 P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59"/>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2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04"/>
  <p:tag name="LINKING_TARGET_SHAPENAME" val="Picture 7"/>
  <p:tag name="LINKING_LINKSTATUS" val="Valid"/>
  <p:tag name="LINKING_ISOBJECTLINKED" val="True"/>
</p:tagLst>
</file>

<file path=ppt/tags/tag12.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82c0d5c4-2a7d-49b1-a8a9-0119c3f18456"/>
  <p:tag name="LINKING_SOURCETYPE" val="Chart"/>
  <p:tag name="LINKING_SOURCE_OBJECTNAME" val="Chart 176 (1) (1)"/>
  <p:tag name="LINKING_SOURCE_SHEETCODE" val="Sheet27"/>
  <p:tag name="LINKING_SOURCE_SHEETNAME" val="Charts for Marketing book"/>
  <p:tag name="LINKING_OBJECTTYPE" val="Native"/>
  <p:tag name="LINKING_SOURCEAPPLICATION" val="EXCEL_SOURCE"/>
  <p:tag name="LINKING_UPDATEDAT" val="6/15/2018 11:35:34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45"/>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4099"/>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90"/>
  <p:tag name="LINKING_TARGET_SHAPENAME" val="Picture 2"/>
  <p:tag name="LINKING_LINKSTATUS" val="Valid"/>
  <p:tag name="LINKING_ISOBJECTLINKED" val="True"/>
</p:tagLst>
</file>

<file path=ppt/tags/tag13.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b2a02c7a-85a8-4620-afbd-876b2f602206"/>
  <p:tag name="LINKING_SOURCETYPE" val="Chart"/>
  <p:tag name="LINKING_SOURCE_OBJECTNAME" val="Chart 2 (1)"/>
  <p:tag name="LINKING_SOURCE_SHEETCODE" val="Sheet1"/>
  <p:tag name="LINKING_SOURCE_SHEETNAME" val="Funds Rate"/>
  <p:tag name="LINKING_OBJECTTYPE" val="Native"/>
  <p:tag name="LINKING_SOURCEAPPLICATION" val="EXCEL_SOURCE"/>
  <p:tag name="LINKING_UPDATEDAT" val="6/26/2018 10:58:36 AM"/>
  <p:tag name="LINKING_SOURCE_ISOUTOFDATE" val="False"/>
  <p:tag name="LINKING_SOURCE_WORKBOOKNAME" val="Federal Funds Rate.xlsx"/>
  <p:tag name="LINKING_SOURCE_WORKBOOKPATH" val="\\sdcnas01smb\sdc_cle10$\PRIVATE\EQTYRSRH\Public\Fowler\Transports\Associate and Amba\Vidya"/>
  <p:tag name="LINKING_TRANSPARENTBACKGROUND" val="False"/>
  <p:tag name="LINKING_TRANSPARENTPLOTAREA" val="False"/>
  <p:tag name="LINKING_TARGET_SLIDEID" val="892"/>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30"/>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37"/>
  <p:tag name="LINKING_TARGET_SHAPENAME" val="Picture 2"/>
  <p:tag name="LINKING_LINKSTATUS" val="Valid"/>
  <p:tag name="LINKING_ISOBJECTLINKED" val="True"/>
</p:tagLst>
</file>

<file path=ppt/tags/tag14.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0cce0eb2-7aa4-479e-a1e2-a2a98a9a2fff"/>
  <p:tag name="LINKING_SOURCETYPE" val="Chart"/>
  <p:tag name="LINKING_SOURCE_OBJECTNAME" val="Chart 15 (1)"/>
  <p:tag name="LINKING_SOURCE_SHEETCODE" val="Sheet45"/>
  <p:tag name="LINKING_SOURCE_SHEETNAME" val="Charts for marketing book"/>
  <p:tag name="LINKING_OBJECTTYPE" val="Native"/>
  <p:tag name="LINKING_SOURCEAPPLICATION" val="EXCEL_SOURCE"/>
  <p:tag name="LINKING_UPDATEDAT" val="6/15/2018 10:03:54 AM"/>
  <p:tag name="LINKING_SOURCE_ISOUTOFDATE" val="False"/>
  <p:tag name="LINKING_SOURCE_WORKBOOKNAME" val="KBCM Truckload Operating Statistics.xlsx"/>
  <p:tag name="LINKING_SOURCE_WORKBOOKPATH" val="\\sdcnas01smb\sdc_cle10$\PRIVATE\EQTYRSRH\Public\Fowler\Transports\Industry Data\Trucking\Truckload"/>
  <p:tag name="LINKING_TRANSPARENTBACKGROUND" val="False"/>
  <p:tag name="LINKING_TRANSPARENTPLOTAREA" val="False"/>
  <p:tag name="LINKING_TARGET_SLIDEID" val="855"/>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614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00"/>
  <p:tag name="LINKING_TARGET_SHAPENAME" val="Picture 8"/>
  <p:tag name="LINKING_LINKSTATUS" val="Valid"/>
  <p:tag name="LINKING_ISOBJECTLINKED" val="True"/>
</p:tagLst>
</file>

<file path=ppt/tags/tag15.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767baad1-6934-41b9-bd19-a04af37f8148"/>
  <p:tag name="LINKING_SOURCETYPE" val="Chart"/>
  <p:tag name="LINKING_SOURCE_OBJECTNAME" val="Chart 2 (1) (1)"/>
  <p:tag name="LINKING_SOURCE_SHEETCODE" val="Sheet3"/>
  <p:tag name="LINKING_SOURCE_SHEETNAME" val="Charts for marketing book"/>
  <p:tag name="LINKING_OBJECTTYPE" val="Native"/>
  <p:tag name="LINKING_SOURCEAPPLICATION" val="EXCEL_SOURCE"/>
  <p:tag name="LINKING_UPDATEDAT" val="6/18/2018 7:07:47 AM"/>
  <p:tag name="LINKING_SOURCE_ISOUTOFDATE" val="False"/>
  <p:tag name="LINKING_SOURCE_WORKBOOKNAME" val="Driver Turnover.xlsx"/>
  <p:tag name="LINKING_SOURCE_WORKBOOKPATH" val="\\corp.keybank.com\share$\CLE10\EQTYRSRH\Public\Fowler\Transports\Industry Data\Trucking"/>
  <p:tag name="LINKING_TRANSPARENTBACKGROUND" val="False"/>
  <p:tag name="LINKING_TRANSPARENTPLOTAREA" val="False"/>
  <p:tag name="LINKING_TARGET_SLIDEID" val="856"/>
  <p:tag name="LINKING_TARGET_PRESENTATIONNAME" val="Bloomberg Webinar - Fowler 061518.pptx"/>
  <p:tag name="LINKING_TARGET_PRESENTATIONPATH" val="C:\Users\reddyv3\AppData\Local\Microsoft\Windows\Temporary Internet Files\Content.Outlook\0AIKPHDA"/>
  <p:tag name="LINKING_TARGETAPPLICATION" val="POWERPOINT_TARGET"/>
  <p:tag name="LINKING_TARGET_SHAPEID" val="1027"/>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01"/>
  <p:tag name="LINKING_TARGET_SHAPENAME" val="Picture 8"/>
  <p:tag name="LINKING_LINKSTATUS" val="Valid"/>
  <p:tag name="LINKING_ISOBJECTLINKED" val="True"/>
</p:tagLst>
</file>

<file path=ppt/tags/tag16.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35ffc7af-f7e3-4242-8b1a-835e894eac48"/>
  <p:tag name="LINKING_SOURCETYPE" val="Chart"/>
  <p:tag name="LINKING_SOURCE_OBJECTNAME" val="Chart 4"/>
  <p:tag name="LINKING_SOURCE_SHEETCODE" val="Sheet4"/>
  <p:tag name="LINKING_SOURCE_SHEETNAME" val="Sheet1"/>
  <p:tag name="LINKING_OBJECTTYPE" val="Native"/>
  <p:tag name="LINKING_SOURCEAPPLICATION" val="EXCEL_SOURCE"/>
  <p:tag name="LINKING_UPDATEDAT" val="6/19/2018 1:52:44 PM"/>
  <p:tag name="LINKING_SOURCE_ISOUTOFDATE" val="False"/>
  <p:tag name="LINKING_SOURCE_WORKBOOKNAME" val="Wage Stats.xlsx"/>
  <p:tag name="LINKING_SOURCE_WORKBOOKPATH" val="\\sdcnas01smb\sdc_cle10$\PRIVATE\EQTYRSRH\Public\Fowler\Transports\Notes\2018"/>
  <p:tag name="LINKING_TRANSPARENTBACKGROUND" val="False"/>
  <p:tag name="LINKING_TRANSPARENTPLOTAREA" val="False"/>
  <p:tag name="LINKING_TARGET_SLIDEID" val="867"/>
  <p:tag name="LINKING_TARGET_PRESENTATIONNAME" val="Bloomberg Webinar - Fowler 061918.pptx"/>
  <p:tag name="LINKING_TARGET_PRESENTATIONPATH" val="C:\Users\reddyv3\Desktop"/>
  <p:tag name="LINKING_TARGETAPPLICATION" val="POWERPOINT_TARGET"/>
  <p:tag name="LINKING_TARGET_SHAPEID" val="2055"/>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2"/>
  <p:tag name="LINKING_TARGET_SHAPENAME" val="Picture 3"/>
  <p:tag name="LINKING_LINKSTATUS" val="Valid"/>
  <p:tag name="LINKING_ISOBJECTLINKED" val="True"/>
</p:tagLst>
</file>

<file path=ppt/tags/tag17.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8d7dd544-054f-4531-a26e-b9fe33412dca"/>
  <p:tag name="LINKING_SOURCETYPE" val="Chart"/>
  <p:tag name="LINKING_SOURCE_OBJECTNAME" val="Chart 5"/>
  <p:tag name="LINKING_SOURCE_SHEETCODE" val="Sheet4"/>
  <p:tag name="LINKING_SOURCE_SHEETNAME" val="Sheet1"/>
  <p:tag name="LINKING_OBJECTTYPE" val="Native"/>
  <p:tag name="LINKING_SOURCEAPPLICATION" val="EXCEL_SOURCE"/>
  <p:tag name="LINKING_UPDATEDAT" val="6/19/2018 1:56:35 PM"/>
  <p:tag name="LINKING_SOURCE_ISOUTOFDATE" val="False"/>
  <p:tag name="LINKING_SOURCE_WORKBOOKNAME" val="Wage Stats.xlsx"/>
  <p:tag name="LINKING_SOURCE_WORKBOOKPATH" val="\\sdcnas01smb\sdc_cle10$\PRIVATE\EQTYRSRH\Public\Fowler\Transports\Notes\2018"/>
  <p:tag name="LINKING_TRANSPARENTBACKGROUND" val="False"/>
  <p:tag name="LINKING_TRANSPARENTPLOTAREA" val="False"/>
  <p:tag name="LINKING_TARGET_SLIDEID" val="867"/>
  <p:tag name="LINKING_TARGET_PRESENTATIONNAME" val="Bloomberg Webinar - Fowler 061918.pptx"/>
  <p:tag name="LINKING_TARGET_PRESENTATIONPATH" val="C:\Users\reddyv3\Desktop"/>
  <p:tag name="LINKING_TARGETAPPLICATION" val="POWERPOINT_TARGET"/>
  <p:tag name="LINKING_TARGET_SHAPEID" val="2058"/>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2"/>
  <p:tag name="LINKING_TARGET_SHAPENAME" val="Picture 4"/>
  <p:tag name="LINKING_LINKSTATUS" val="Valid"/>
  <p:tag name="LINKING_ISOBJECTLINKED" val="True"/>
</p:tagLst>
</file>

<file path=ppt/tags/tag18.xml><?xml version="1.0" encoding="utf-8"?>
<p:tagLst xmlns:a="http://schemas.openxmlformats.org/drawingml/2006/main" xmlns:r="http://schemas.openxmlformats.org/officeDocument/2006/relationships" xmlns:p="http://schemas.openxmlformats.org/presentationml/2006/main">
  <p:tag name="LINKING_GUID" val="c706d73c-9986-408b-97e7-0350d58f40e6"/>
  <p:tag name="LINKING_SOURCETYPE" val="Chart"/>
  <p:tag name="LINKING_SOURCE_OBJECTNAME" val="Chart 3"/>
  <p:tag name="LINKING_SOURCE_SHEETCODE" val="Sheet4"/>
  <p:tag name="LINKING_SOURCE_SHEETNAME" val="Sheet1"/>
  <p:tag name="LINKING_OBJECTTYPE" val="Native"/>
  <p:tag name="LINKING_SOURCEAPPLICATION" val="EXCEL_SOURCE"/>
  <p:tag name="LINKING_UPDATEDAT" val="6/19/2018 1:53:42 PM"/>
  <p:tag name="LINKING_SOURCE_ISOUTOFDATE" val="False"/>
  <p:tag name="LINKING_SOURCE_WORKBOOKNAME" val="Wage Stats.xlsx"/>
  <p:tag name="LINKING_SOURCE_WORKBOOKPATH" val="\\sdcnas01smb\sdc_cle10$\PRIVATE\EQTYRSRH\Public\Fowler\Transports\Notes\2018"/>
  <p:tag name="LINKING_TRANSPARENTBACKGROUND" val="False"/>
  <p:tag name="LINKING_TRANSPARENTPLOTAREA" val="False"/>
  <p:tag name="LINKING_TARGET_SLIDEID" val="867"/>
  <p:tag name="LINKING_TARGET_PRESENTATIONNAME" val="Bloomberg Webinar - Fowler 061918.pptx"/>
  <p:tag name="LINKING_TARGET_PRESENTATIONPATH" val="C:\Users\reddyv3\Desktop"/>
  <p:tag name="LINKING_TARGETAPPLICATION" val="POWERPOINT_TARGET"/>
  <p:tag name="LINKING_TARGET_SHAPEID" val="205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2"/>
  <p:tag name="LINKING_TARGET_SHAPENAME" val="Picture 8"/>
  <p:tag name="LINKING_ISOBJECTLINKED" val="True"/>
  <p:tag name="LINKING_NEWLASTSHAPETAGSINDEX" val="0"/>
</p:tagLst>
</file>

<file path=ppt/tags/tag19.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38013357-51ff-4b22-9193-24edfc07d358"/>
  <p:tag name="LINKING_SOURCETYPE" val="Chart"/>
  <p:tag name="LINKING_SOURCE_OBJECTNAME" val="Chart 8"/>
  <p:tag name="LINKING_SOURCE_SHEETCODE" val="Sheet1"/>
  <p:tag name="LINKING_SOURCE_SHEETNAME" val="Sheet1"/>
  <p:tag name="LINKING_OBJECTTYPE" val="Native"/>
  <p:tag name="LINKING_SOURCEAPPLICATION" val="EXCEL_SOURCE"/>
  <p:tag name="LINKING_UPDATEDAT" val="6/19/2018 1:42:58 PM"/>
  <p:tag name="LINKING_SOURCE_ISOUTOFDATE" val="False"/>
  <p:tag name="LINKING_SOURCE_WORKBOOKNAME" val="DAT.xlsx"/>
  <p:tag name="LINKING_SOURCE_WORKBOOKPATH" val="\\sdcnas01smb\sdc_cle10$\PRIVATE\EQTYRSRH\Public\Fowler\Transports\Industry Data\Trucking\Internet Truckstop Data"/>
  <p:tag name="LINKING_TRANSPARENTBACKGROUND" val="False"/>
  <p:tag name="LINKING_TRANSPARENTPLOTAREA" val="False"/>
  <p:tag name="LINKING_TARGET_SLIDEID" val="866"/>
  <p:tag name="LINKING_TARGET_PRESENTATIONNAME" val="Bloomberg Webinar - Fowler 061918.pptx"/>
  <p:tag name="LINKING_TARGET_PRESENTATIONPATH" val="C:\Users\reddyv3\Desktop"/>
  <p:tag name="LINKING_TARGETAPPLICATION" val="POWERPOINT_TARGET"/>
  <p:tag name="LINKING_TARGET_SHAPEID" val="1028"/>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1"/>
  <p:tag name="LINKING_TARGET_SHAPENAME" val="Picture 2"/>
  <p:tag name="LINKING_LINKSTATUS" val="Valid"/>
  <p:tag name="LINKING_ISOBJECTLINKED" val="True"/>
</p:tagLst>
</file>

<file path=ppt/tags/tag2.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59e507ee-b330-4b31-a4fd-69676999963d"/>
  <p:tag name="LINKING_SOURCETYPE" val="Chart"/>
  <p:tag name="LINKING_SOURCE_OBJECTNAME" val="Chart 2 (1)"/>
  <p:tag name="LINKING_SOURCE_SHEETCODE" val="Sheet3"/>
  <p:tag name="LINKING_SOURCE_SHEETNAME" val="Unemployment"/>
  <p:tag name="LINKING_OBJECTTYPE" val="Native"/>
  <p:tag name="LINKING_SOURCEAPPLICATION" val="EXCEL_SOURCE"/>
  <p:tag name="LINKING_UPDATEDAT" val="6/22/2018 10:26:11 AM"/>
  <p:tag name="LINKING_SOURCE_ISOUTOFDATE" val="False"/>
  <p:tag name="LINKING_SOURCE_WORKBOOKNAME" val="KBCM - Macro Indicators.xlsx"/>
  <p:tag name="LINKING_SOURCE_WORKBOOKPATH" val="\\sdcnas01smb\sdc_cle10$\PRIVATE\EQTYRSRH\Public\Fowler\Transports\Industry Data"/>
  <p:tag name="LINKING_TRANSPARENTBACKGROUND" val="False"/>
  <p:tag name="LINKING_TRANSPARENTPLOTAREA" val="False"/>
  <p:tag name="LINKING_TARGET_SLIDEID" val="877"/>
  <p:tag name="LINKING_TARGET_PRESENTATIONNAME" val="TEANA Presentation - July 2018.pptx"/>
  <p:tag name="LINKING_TARGET_PRESENTATIONPATH" val="C:\Users\reddyv3\Desktop"/>
  <p:tag name="LINKING_TARGETAPPLICATION" val="POWERPOINT_TARGET"/>
  <p:tag name="LINKING_TARGET_SHAPEID" val="102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22"/>
  <p:tag name="LINKING_TARGET_SHAPENAME" val="Picture 4"/>
  <p:tag name="LINKING_LINKSTATUS" val="Valid"/>
  <p:tag name="LINKING_ISOBJECTLINKED" val="True"/>
</p:tagLst>
</file>

<file path=ppt/tags/tag20.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770517d7-6e52-4840-985e-bd75c8124c3b"/>
  <p:tag name="LINKING_SOURCETYPE" val="Chart"/>
  <p:tag name="LINKING_SOURCE_OBJECTNAME" val="Chart 1"/>
  <p:tag name="LINKING_SOURCE_SHEETCODE" val="Sheet2"/>
  <p:tag name="LINKING_SOURCE_SHEETNAME" val="Weekly"/>
  <p:tag name="LINKING_OBJECTTYPE" val="Native"/>
  <p:tag name="LINKING_SOURCEAPPLICATION" val="EXCEL_SOURCE"/>
  <p:tag name="LINKING_UPDATEDAT" val="6/19/2018 1:42:59 PM"/>
  <p:tag name="LINKING_SOURCE_ISOUTOFDATE" val="False"/>
  <p:tag name="LINKING_SOURCE_WORKBOOKNAME" val="truck availability index1.xlsx"/>
  <p:tag name="LINKING_SOURCE_WORKBOOKPATH" val="\\sdcnas01smb\sdc_cle10$\PRIVATE\EQTYRSRH\Public\Fowler"/>
  <p:tag name="LINKING_TRANSPARENTBACKGROUND" val="False"/>
  <p:tag name="LINKING_TRANSPARENTPLOTAREA" val="False"/>
  <p:tag name="LINKING_TARGET_SLIDEID" val="866"/>
  <p:tag name="LINKING_TARGET_PRESENTATIONNAME" val="Bloomberg Webinar - Fowler 061918.pptx"/>
  <p:tag name="LINKING_TARGET_PRESENTATIONPATH" val="C:\Users\reddyv3\Desktop"/>
  <p:tag name="LINKING_TARGETAPPLICATION" val="POWERPOINT_TARGET"/>
  <p:tag name="LINKING_TARGET_SHAPEID" val="1029"/>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1"/>
  <p:tag name="LINKING_TARGET_SHAPENAME" val="Picture 3"/>
  <p:tag name="LINKING_LINKSTATUS" val="Valid"/>
  <p:tag name="LINKING_ISOBJECTLINKED" val="True"/>
</p:tagLst>
</file>

<file path=ppt/tags/tag2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apacity Charts 10.6.15 - Fowler.xlsx&quot; Path=&quot;\\sdcnas01smb\sdc_cle10$\PRIVATE\EQTYRSRH\Public\Fowler\Transports\Notes\2015\4Q notes\Capacity &amp;amp; ELDs&quot; Landmark=&quot;Chart 1 (2) (1) (1) (1) (2) (1)&quot; LMFriendly=&quot;Chart 1 (2) (1) (1) (1) (2) (1) (ELD impact utilization)&quot; SheetSlideName=&quot;_bdm.bd58e5ce81ca432c9bca8c08d9411126.edm&quot; Address=&quot;ELD impact utilization!Chart 1 (2) (1) (1) (1) (2) (1)&quot; AddrAdjusted=&quot;ELD impact utilization!Chart 1 (2) (1) (1) (1) (2) (1)&quot; LastUpdate=&quot;2017.06.06:13.42.49&quot; FileDesc=&quot;Capacity Charts 10.6.15 - Fowler.xlsx&quot; Text=&quot;&quot; Value=&quot;&quot; Inst=&quot;0&quot; SBR=&quot;False&quot; SBC=&quot;False&quot; DestType=&quot;1&quot; HeaderRows=&quot;0&quot; /&gt;&#10;&lt;/Data&gt;"/>
</p:tagLst>
</file>

<file path=ppt/tags/tag22.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c6e61823-0c70-4683-a631-82787d4de7bf"/>
  <p:tag name="LINKING_SOURCETYPE" val="Chart"/>
  <p:tag name="LINKING_SOURCE_OBJECTNAME" val="Chart 4 (1) (1) (2) (2)"/>
  <p:tag name="LINKING_SOURCE_SHEETCODE" val="Sheet8"/>
  <p:tag name="LINKING_SOURCE_SHEETNAME" val="Charts for Weekly"/>
  <p:tag name="LINKING_OBJECTTYPE" val="Native"/>
  <p:tag name="LINKING_SOURCEAPPLICATION" val="EXCEL_SOURCE"/>
  <p:tag name="LINKING_UPDATEDAT" val="6/26/2018 4:00:15 AM"/>
  <p:tag name="LINKING_SOURCE_ISOUTOFDATE" val="False"/>
  <p:tag name="LINKING_SOURCE_WORKBOOKNAME" val="KBCM Intermodal Data.xlsx"/>
  <p:tag name="LINKING_SOURCE_WORKBOOKPATH" val="\\sdcnas01smb\sdc_cle10$\PRIVATE\EQTYRSRH\Public\Fowler\Transports\Industry Data\Intermodal"/>
  <p:tag name="LINKING_TRANSPARENTBACKGROUND" val="False"/>
  <p:tag name="LINKING_TRANSPARENTPLOTAREA" val="False"/>
  <p:tag name="LINKING_TARGET_SLIDEID" val="889"/>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29"/>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34"/>
  <p:tag name="LINKING_TARGET_SHAPENAME" val="Picture 2"/>
  <p:tag name="LINKING_LINKSTATUS" val="Valid"/>
  <p:tag name="LINKING_ISOBJECTLINKED" val="True"/>
</p:tagLst>
</file>

<file path=ppt/tags/tag23.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9effa273-f254-4b90-b067-5adbe1dbedfd"/>
  <p:tag name="LINKING_SOURCETYPE" val="Chart"/>
  <p:tag name="LINKING_SOURCE_OBJECTNAME" val="Chart 33 (1) (1) (1) (1) (1)"/>
  <p:tag name="LINKING_SOURCE_SHEETCODE" val="Sheet27"/>
  <p:tag name="LINKING_SOURCE_SHEETNAME" val="Charts for Marketing book"/>
  <p:tag name="LINKING_OBJECTTYPE" val="Native"/>
  <p:tag name="LINKING_SOURCEAPPLICATION" val="EXCEL_SOURCE"/>
  <p:tag name="LINKING_UPDATEDAT" val="6/15/2018 10:08:27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50"/>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8194"/>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95"/>
  <p:tag name="LINKING_TARGET_SHAPENAME" val="Picture 7"/>
  <p:tag name="LINKING_LINKSTATUS" val="Valid"/>
  <p:tag name="LINKING_ISOBJECTLINKED" val="True"/>
</p:tagLst>
</file>

<file path=ppt/tags/tag24.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2c4b7860-d868-4cbc-a466-226bb69db46a"/>
  <p:tag name="LINKING_SOURCETYPE" val="Chart"/>
  <p:tag name="LINKING_SOURCE_OBJECTNAME" val="Chart 12 (4)"/>
  <p:tag name="LINKING_SOURCE_SHEETCODE" val="Sheet2"/>
  <p:tag name="LINKING_SOURCE_SHEETNAME" val="Spot Rates - Weekly"/>
  <p:tag name="LINKING_OBJECTTYPE" val="Native"/>
  <p:tag name="LINKING_SOURCEAPPLICATION" val="EXCEL_SOURCE"/>
  <p:tag name="LINKING_UPDATEDAT" val="6/22/2018 10:55:40 AM"/>
  <p:tag name="LINKING_SOURCE_ISOUTOFDATE" val="False"/>
  <p:tag name="LINKING_SOURCE_WORKBOOKNAME" val="Internet Truckstop MDI and Spot Rate - NEW.xlsx"/>
  <p:tag name="LINKING_SOURCE_WORKBOOKPATH" val="\\sdcnas01smb\sdc_cle10$\PRIVATE\EQTYRSRH\Public\Fowler\Transports\Industry Data\Trucking\Internet Truckstop Data"/>
  <p:tag name="LINKING_TRANSPARENTBACKGROUND" val="False"/>
  <p:tag name="LINKING_TRANSPARENTPLOTAREA" val="False"/>
  <p:tag name="LINKING_TARGET_SLIDEID" val="863"/>
  <p:tag name="LINKING_TARGET_PRESENTATIONNAME" val="TEANA Presentation - July 2018.pptx"/>
  <p:tag name="LINKING_TARGET_PRESENTATIONPATH" val="C:\Users\reddyv3\Desktop"/>
  <p:tag name="LINKING_TARGETAPPLICATION" val="POWERPOINT_TARGET"/>
  <p:tag name="LINKING_TARGET_SHAPEID" val="7171"/>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08"/>
  <p:tag name="LINKING_TARGET_SHAPENAME" val="Picture 2"/>
  <p:tag name="LINKING_LINKSTATUS" val="Valid"/>
  <p:tag name="LINKING_ISOBJECTLINKED" val="True"/>
</p:tagLst>
</file>

<file path=ppt/tags/tag25.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28ab89d8-d92e-4d7d-9957-1affc5de6a0f"/>
  <p:tag name="LINKING_SOURCETYPE" val="Chart"/>
  <p:tag name="LINKING_SOURCE_OBJECTNAME" val="Chart 4 (1) (2)"/>
  <p:tag name="LINKING_SOURCE_SHEETCODE" val="Sheet2"/>
  <p:tag name="LINKING_SOURCE_SHEETNAME" val="Spot vs. Contractual"/>
  <p:tag name="LINKING_OBJECTTYPE" val="Native"/>
  <p:tag name="LINKING_SOURCEAPPLICATION" val="EXCEL_SOURCE"/>
  <p:tag name="LINKING_UPDATEDAT" val="6/22/2018 10:50:26 AM"/>
  <p:tag name="LINKING_SOURCE_ISOUTOFDATE" val="False"/>
  <p:tag name="LINKING_SOURCE_WORKBOOKNAME" val="Spot Vs. Contract.xlsx"/>
  <p:tag name="LINKING_SOURCE_WORKBOOKPATH" val="\\sdcnas01smb\sdc_cle10$\PRIVATE\EQTYRSRH\Public\Fowler\Transports\Notes\2018\Quick alerts\Spot rate"/>
  <p:tag name="LINKING_TRANSPARENTBACKGROUND" val="False"/>
  <p:tag name="LINKING_TRANSPARENTPLOTAREA" val="False"/>
  <p:tag name="LINKING_TARGET_SLIDEID" val="804"/>
  <p:tag name="LINKING_TARGET_PRESENTATIONNAME" val="TEANA Presentation - July 2018.pptx"/>
  <p:tag name="LINKING_TARGET_PRESENTATIONPATH" val="C:\Users\reddyv3\Desktop"/>
  <p:tag name="LINKING_TARGETAPPLICATION" val="POWERPOINT_TARGET"/>
  <p:tag name="LINKING_TARGET_SHAPEID" val="614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49"/>
  <p:tag name="LINKING_TARGET_SHAPENAME" val="Picture 2"/>
  <p:tag name="LINKING_LINKSTATUS" val="Valid"/>
  <p:tag name="LINKING_ISOBJECTLINKED" val="True"/>
</p:tagLst>
</file>

<file path=ppt/tags/tag26.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be2ed3c3-b2a0-47ba-ab8c-d2e666b552b7"/>
  <p:tag name="LINKING_SOURCETYPE" val="Chart"/>
  <p:tag name="LINKING_SOURCE_OBJECTNAME" val="Chart 30 (1) (2)"/>
  <p:tag name="LINKING_SOURCE_SHEETCODE" val="Sheet27"/>
  <p:tag name="LINKING_SOURCE_SHEETNAME" val="Charts for Marketing book"/>
  <p:tag name="LINKING_OBJECTTYPE" val="Native"/>
  <p:tag name="LINKING_SOURCEAPPLICATION" val="EXCEL_SOURCE"/>
  <p:tag name="LINKING_UPDATEDAT" val="6/22/2018 10:48:30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762"/>
  <p:tag name="LINKING_TARGET_PRESENTATIONNAME" val="TEANA Presentation - July 2018.pptx"/>
  <p:tag name="LINKING_TARGET_PRESENTATIONPATH" val="C:\Users\reddyv3\Desktop"/>
  <p:tag name="LINKING_TARGETAPPLICATION" val="POWERPOINT_TARGET"/>
  <p:tag name="LINKING_TARGET_SHAPEID" val="5123"/>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07"/>
  <p:tag name="LINKING_TARGET_SHAPENAME" val="Picture 2"/>
  <p:tag name="LINKING_LINKSTATUS" val="Valid"/>
  <p:tag name="LINKING_ISOBJECTLINKED" val="True"/>
</p:tagLst>
</file>

<file path=ppt/tags/tag27.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587dda2f-1da5-443b-a3e7-a3cc1b3d7bb7"/>
  <p:tag name="LINKING_SOURCETYPE" val="Chart"/>
  <p:tag name="LINKING_SOURCE_OBJECTNAME" val="Chart 1 (1)"/>
  <p:tag name="LINKING_SOURCE_SHEETCODE" val="Sheet9"/>
  <p:tag name="LINKING_SOURCE_SHEETNAME" val="1H Seasonal"/>
  <p:tag name="LINKING_OBJECTTYPE" val="Native"/>
  <p:tag name="LINKING_SOURCEAPPLICATION" val="EXCEL_SOURCE"/>
  <p:tag name="LINKING_UPDATEDAT" val="6/19/2018 2:00:11 PM"/>
  <p:tag name="LINKING_SOURCE_ISOUTOFDATE" val="False"/>
  <p:tag name="LINKING_SOURCE_WORKBOOKNAME" val="Internet Truckstop MDI and Spot Rate - NEW.xlsx"/>
  <p:tag name="LINKING_SOURCE_WORKBOOKPATH" val="\\sdcnas01smb\sdc_cle10$\PRIVATE\EQTYRSRH\Public\Fowler\Transports\Industry Data\Trucking\Internet Truckstop Data"/>
  <p:tag name="LINKING_TRANSPARENTBACKGROUND" val="False"/>
  <p:tag name="LINKING_TRANSPARENTPLOTAREA" val="False"/>
  <p:tag name="LINKING_TARGET_SLIDEID" val="838"/>
  <p:tag name="LINKING_TARGET_PRESENTATIONNAME" val="Bloomberg Webinar - Fowler 061918.pptx"/>
  <p:tag name="LINKING_TARGET_PRESENTATIONPATH" val="C:\Users\reddyv3\Desktop"/>
  <p:tag name="LINKING_TARGETAPPLICATION" val="POWERPOINT_TARGET"/>
  <p:tag name="LINKING_TARGET_SHAPEID" val="3074"/>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83"/>
  <p:tag name="LINKING_TARGET_SHAPENAME" val="Picture 3"/>
  <p:tag name="LINKING_LINKSTATUS" val="Valid"/>
  <p:tag name="LINKING_ISOBJECTLINKED" val="True"/>
</p:tagLst>
</file>

<file path=ppt/tags/tag28.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0bec3a55-ffac-4e7a-ba55-bd4206077f24"/>
  <p:tag name="LINKING_SOURCETYPE" val="Chart"/>
  <p:tag name="LINKING_SOURCE_OBJECTNAME" val="Chart 1"/>
  <p:tag name="LINKING_SOURCE_SHEETCODE" val="Sheet1"/>
  <p:tag name="LINKING_SOURCE_SHEETNAME" val="Channel Charts"/>
  <p:tag name="LINKING_OBJECTTYPE" val="Native"/>
  <p:tag name="LINKING_SOURCEAPPLICATION" val="EXCEL_SOURCE"/>
  <p:tag name="LINKING_UPDATEDAT" val="6/22/2018 10:43:14 AM"/>
  <p:tag name="LINKING_SOURCE_ISOUTOFDATE" val="False"/>
  <p:tag name="LINKING_SOURCE_WORKBOOKNAME" val="Survey Monley Responses 060618.xlsx"/>
  <p:tag name="LINKING_SOURCE_WORKBOOKPATH" val="\\sdcnas01smb\sdc_cle10$\PRIVATE\EQTYRSRH\Public\Fowler\Transports\Notes\2018\2Q\Valuation and Margin Analysis"/>
  <p:tag name="LINKING_TRANSPARENTBACKGROUND" val="False"/>
  <p:tag name="LINKING_TRANSPARENTPLOTAREA" val="False"/>
  <p:tag name="LINKING_TARGET_SLIDEID" val="864"/>
  <p:tag name="LINKING_TARGET_PRESENTATIONNAME" val="TEANA Presentation - July 2018.pptx"/>
  <p:tag name="LINKING_TARGET_PRESENTATIONPATH" val="C:\Users\reddyv3\Desktop"/>
  <p:tag name="LINKING_TARGETAPPLICATION" val="POWERPOINT_TARGET"/>
  <p:tag name="LINKING_TARGET_SHAPEID" val="4099"/>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09"/>
  <p:tag name="LINKING_TARGET_SHAPENAME" val="Picture 5"/>
  <p:tag name="LINKING_LINKSTATUS" val="Valid"/>
  <p:tag name="LINKING_ISOBJECTLINKED" val="True"/>
</p:tagLst>
</file>

<file path=ppt/tags/tag29.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605a2067-a181-4b85-9c16-75f2f84c11f8"/>
  <p:tag name="LINKING_SOURCETYPE" val="Chart"/>
  <p:tag name="LINKING_SOURCE_OBJECTNAME" val="Chart 1"/>
  <p:tag name="LINKING_SOURCE_SHEETCODE" val="Sheet20"/>
  <p:tag name="LINKING_SOURCE_SHEETNAME" val="Class 8 Production"/>
  <p:tag name="LINKING_OBJECTTYPE" val="Native"/>
  <p:tag name="LINKING_SOURCEAPPLICATION" val="EXCEL_SOURCE"/>
  <p:tag name="LINKING_UPDATEDAT" val="6/22/2018 10:39:52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68"/>
  <p:tag name="LINKING_TARGET_PRESENTATIONNAME" val="TEANA Presentation - July 2018.pptx"/>
  <p:tag name="LINKING_TARGET_PRESENTATIONPATH" val="C:\Users\reddyv3\Desktop"/>
  <p:tag name="LINKING_TARGETAPPLICATION" val="POWERPOINT_TARGET"/>
  <p:tag name="LINKING_TARGET_SHAPEID" val="3079"/>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3"/>
  <p:tag name="LINKING_TARGET_SHAPENAME" val="Picture 2"/>
  <p:tag name="LINKING_LINKSTATUS" val="Valid"/>
  <p:tag name="LINKING_ISOBJECTLINKED" val="True"/>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NEMPLOY.xls&quot; Path=&quot;\\sdcnas01smb\sdc_cle10$\PRIVATE\EQTYRSRH\Public\Fowler\Transports\Marketing\Industry Presentation\2017&quot; Landmark=&quot;Chart 2&quot; LMFriendly=&quot;Chart 2 (FRED Graph)&quot; SheetSlideName=&quot;_bdm.9345961629f2429db2da667e4c083737.edm&quot; Address=&quot;FRED Graph!Chart 2&quot; AddrAdjusted=&quot;FRED Graph!Chart 2&quot; LastUpdate=&quot;2017.01.10:12.22.56&quot; FileDesc=&quot;UNEMPLOY.xls&quot; Text=&quot;&quot; Value=&quot;&quot; Inst=&quot;0&quot; SBR=&quot;False&quot; SBC=&quot;False&quot; DestType=&quot;1&quot; HeaderRows=&quot;0&quot; /&gt;&#10;&lt;/Data&gt;"/>
</p:tagLst>
</file>

<file path=ppt/tags/tag4.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7d7326c0-502e-481b-860c-8bc29107e9aa"/>
  <p:tag name="LINKING_SOURCETYPE" val="Chart"/>
  <p:tag name="LINKING_SOURCE_OBJECTNAME" val="Chart 1027 (3)"/>
  <p:tag name="LINKING_SOURCE_SHEETCODE" val="Sheet27"/>
  <p:tag name="LINKING_SOURCE_SHEETNAME" val="Charts for Marketing book"/>
  <p:tag name="LINKING_OBJECTTYPE" val="Native"/>
  <p:tag name="LINKING_SOURCEAPPLICATION" val="EXCEL_SOURCE"/>
  <p:tag name="LINKING_UPDATEDAT" val="6/15/2018 9:51:31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49"/>
  <p:tag name="LINKING_TARGET_PRESENTATIONNAME" val="Bloomberg Webinar - Fowler 061518.pptx"/>
  <p:tag name="LINKING_TARGET_PRESENTATIONPATH" val="\\sdcnas01smb\sdc_cle10$\PRIVATE\EQTYRSRH\Public\Fowler\Transports\Associate and Amba\Vidya"/>
  <p:tag name="LINKING_TARGETAPPLICATION" val="POWERPOINT_TARGET"/>
  <p:tag name="LINKING_TARGET_SHAPEID" val="3075"/>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594"/>
  <p:tag name="LINKING_TARGET_SHAPENAME" val="Picture 8"/>
  <p:tag name="LINKING_LINKSTATUS" val="Valid"/>
  <p:tag name="LINKING_ISOBJECTLINKED" val="True"/>
</p:tagLst>
</file>

<file path=ppt/tags/tag5.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1d7c4d64-89dd-445c-900d-c659c320871a"/>
  <p:tag name="LINKING_SOURCETYPE" val="Chart"/>
  <p:tag name="LINKING_SOURCE_OBJECTNAME" val="Chart 5"/>
  <p:tag name="LINKING_SOURCE_SHEETCODE" val="Sheet13"/>
  <p:tag name="LINKING_SOURCE_SHEETNAME" val="ATA Truck Tonnage (OLD)"/>
  <p:tag name="LINKING_OBJECTTYPE" val="Native"/>
  <p:tag name="LINKING_SOURCEAPPLICATION" val="EXCEL_SOURCE"/>
  <p:tag name="LINKING_UPDATEDAT" val="6/25/2018 4:56:14 P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71"/>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2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6"/>
  <p:tag name="LINKING_TARGET_SHAPENAME" val="Picture 2"/>
  <p:tag name="LINKING_LINKSTATUS" val="Valid"/>
  <p:tag name="LINKING_ISOBJECTLINKED" val="True"/>
</p:tagLst>
</file>

<file path=ppt/tags/tag6.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3213d4fc-bfc1-4044-9e42-0bb57ac8ba18"/>
  <p:tag name="LINKING_SOURCETYPE" val="Chart"/>
  <p:tag name="LINKING_SOURCE_OBJECTNAME" val="Chart 72"/>
  <p:tag name="LINKING_SOURCE_SHEETCODE" val="Sheet6"/>
  <p:tag name="LINKING_SOURCE_SHEETNAME" val="Chart for TEANA"/>
  <p:tag name="LINKING_OBJECTTYPE" val="Native"/>
  <p:tag name="LINKING_SOURCEAPPLICATION" val="EXCEL_SOURCE"/>
  <p:tag name="LINKING_UPDATEDAT" val="6/25/2018 12:34:42 PM"/>
  <p:tag name="LINKING_SOURCE_ISOUTOFDATE" val="False"/>
  <p:tag name="LINKING_SOURCE_WORKBOOKNAME" val="Industrial Production By Subsector.xlsx"/>
  <p:tag name="LINKING_SOURCE_WORKBOOKPATH" val="\\sdcnas01smb\sdc_cle10$\PRIVATE\EQTYRSRH\Public\Fowler\Transports\Marketing\Industry Presentation\2018"/>
  <p:tag name="LINKING_TRANSPARENTBACKGROUND" val="False"/>
  <p:tag name="LINKING_TRANSPARENTPLOTAREA" val="False"/>
  <p:tag name="LINKING_TARGET_SLIDEID" val="872"/>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28"/>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7"/>
  <p:tag name="LINKING_TARGET_SHAPENAME" val="Picture 7"/>
  <p:tag name="LINKING_LINKSTATUS" val="Valid"/>
  <p:tag name="LINKING_ISOBJECTLINKED" val="True"/>
</p:tagLst>
</file>

<file path=ppt/tags/tag7.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37e2f495-ce30-4d0d-b4b0-0cda090de9c8"/>
  <p:tag name="LINKING_SOURCETYPE" val="Chart"/>
  <p:tag name="LINKING_SOURCE_OBJECTNAME" val="Chart 1 (4) (2)"/>
  <p:tag name="LINKING_SOURCE_SHEETCODE" val="Sheet11"/>
  <p:tag name="LINKING_SOURCE_SHEETNAME" val="Total rig counts"/>
  <p:tag name="LINKING_OBJECTTYPE" val="Native"/>
  <p:tag name="LINKING_SOURCEAPPLICATION" val="EXCEL_SOURCE"/>
  <p:tag name="LINKING_UPDATEDAT" val="6/25/2018 9:47:48 AM"/>
  <p:tag name="LINKING_SOURCE_ISOUTOFDATE" val="False"/>
  <p:tag name="LINKING_SOURCE_WORKBOOKNAME" val="KBCM - Baker Hughes Rig Count NEW.xlsx"/>
  <p:tag name="LINKING_SOURCE_WORKBOOKPATH" val="\\sdcnas01smb\sdc_cle10$\PRIVATE\EQTYRSRH\Public\Fowler\Transports\Industry Data"/>
  <p:tag name="LINKING_TRANSPARENTBACKGROUND" val="False"/>
  <p:tag name="LINKING_TRANSPARENTPLOTAREA" val="False"/>
  <p:tag name="LINKING_TARGET_SLIDEID" val="873"/>
  <p:tag name="LINKING_TARGET_PRESENTATIONNAME" val="TEANA Presentation - July 2018.pptx"/>
  <p:tag name="LINKING_TARGET_PRESENTATIONPATH" val="\\sdcnas01smb\sdc_cle10$\PRIVATE\EQTYRSRH\Public\Fowler\Transports\Marketing\Industry Presentation\2018"/>
  <p:tag name="LINKING_TARGETAPPLICATION" val="POWERPOINT_TARGET"/>
  <p:tag name="LINKING_TARGET_SHAPEID" val="102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8"/>
  <p:tag name="LINKING_TARGET_SHAPENAME" val="Picture 2"/>
  <p:tag name="LINKING_LINKSTATUS" val="Valid"/>
  <p:tag name="LINKING_ISOBJECTLINKED" val="True"/>
</p:tagLst>
</file>

<file path=ppt/tags/tag8.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39f6c627-c3b0-4e10-bb80-1612c7a12666"/>
  <p:tag name="LINKING_SOURCETYPE" val="Chart"/>
  <p:tag name="LINKING_SOURCE_OBJECTNAME" val="Chart 1034 (1) (1) (1)"/>
  <p:tag name="LINKING_SOURCE_SHEETCODE" val="Sheet27"/>
  <p:tag name="LINKING_SOURCE_SHEETNAME" val="Charts for Marketing book"/>
  <p:tag name="LINKING_OBJECTTYPE" val="Native"/>
  <p:tag name="LINKING_SOURCEAPPLICATION" val="EXCEL_SOURCE"/>
  <p:tag name="LINKING_UPDATEDAT" val="6/22/2018 10:30:12 AM"/>
  <p:tag name="LINKING_SOURCE_ISOUTOFDATE" val="False"/>
  <p:tag name="LINKING_SOURCE_WORKBOOKNAME" val="KBCM - Key Freight Indicators.xlsx"/>
  <p:tag name="LINKING_SOURCE_WORKBOOKPATH" val="\\sdcnas01smb\sdc_cle10$\PRIVATE\EQTYRSRH\Public\Fowler\Transports\Industry Data"/>
  <p:tag name="LINKING_TRANSPARENTBACKGROUND" val="False"/>
  <p:tag name="LINKING_TRANSPARENTPLOTAREA" val="False"/>
  <p:tag name="LINKING_TARGET_SLIDEID" val="874"/>
  <p:tag name="LINKING_TARGET_PRESENTATIONNAME" val="TEANA Presentation - July 2018.pptx"/>
  <p:tag name="LINKING_TARGET_PRESENTATIONPATH" val="C:\Users\reddyv3\Desktop"/>
  <p:tag name="LINKING_TARGETAPPLICATION" val="POWERPOINT_TARGET"/>
  <p:tag name="LINKING_TARGET_SHAPEID" val="2"/>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19"/>
  <p:tag name="LINKING_TARGET_SHAPENAME" val="Picture 2"/>
  <p:tag name="LINKING_LINKSTATUS" val="Valid"/>
  <p:tag name="LINKING_ISOBJECTLINKED" val="True"/>
</p:tagLst>
</file>

<file path=ppt/tags/tag9.xml><?xml version="1.0" encoding="utf-8"?>
<p:tagLst xmlns:a="http://schemas.openxmlformats.org/drawingml/2006/main" xmlns:r="http://schemas.openxmlformats.org/officeDocument/2006/relationships" xmlns:p="http://schemas.openxmlformats.org/presentationml/2006/main">
  <p:tag name="LINKING_NEWLASTSHAPETAGSINDEX" val="0"/>
  <p:tag name="LINKING_GUID" val="1174b74f-6775-40f7-855e-609011c61d7e"/>
  <p:tag name="LINKING_SOURCETYPE" val="Chart"/>
  <p:tag name="LINKING_SOURCE_OBJECTNAME" val="Chart 2 (1)"/>
  <p:tag name="LINKING_SOURCE_SHEETCODE" val="Sheet13"/>
  <p:tag name="LINKING_SOURCE_SHEETNAME" val="Light Vehicle Sales"/>
  <p:tag name="LINKING_OBJECTTYPE" val="Native"/>
  <p:tag name="LINKING_SOURCEAPPLICATION" val="EXCEL_SOURCE"/>
  <p:tag name="LINKING_UPDATEDAT" val="6/22/2018 10:58:33 AM"/>
  <p:tag name="LINKING_SOURCE_ISOUTOFDATE" val="False"/>
  <p:tag name="LINKING_SOURCE_WORKBOOKNAME" val="KBCM - Macro Indicators.xlsx"/>
  <p:tag name="LINKING_SOURCE_WORKBOOKPATH" val="\\sdcnas01smb\sdc_cle10$\PRIVATE\EQTYRSRH\Public\Fowler\Transports\Industry Data"/>
  <p:tag name="LINKING_TRANSPARENTBACKGROUND" val="False"/>
  <p:tag name="LINKING_TRANSPARENTPLOTAREA" val="False"/>
  <p:tag name="LINKING_TARGET_SLIDEID" val="875"/>
  <p:tag name="LINKING_TARGET_PRESENTATIONNAME" val="TEANA Presentation - July 2018.pptx"/>
  <p:tag name="LINKING_TARGET_PRESENTATIONPATH" val="C:\Users\reddyv3\Desktop"/>
  <p:tag name="LINKING_TARGETAPPLICATION" val="POWERPOINT_TARGET"/>
  <p:tag name="LINKING_TARGET_SHAPEID" val="8196"/>
  <p:tag name="LINKING_TARGETTYPE" val="Picture"/>
  <p:tag name="LINKING_TABLEBACKGROUND" val="Existing"/>
  <p:tag name="LINKING_IMPORTEXPORTINBLACKANDWHITE" val="False"/>
  <p:tag name="LINKING_IMPORTEXPORTTABLETEXTINBLACKANDWHITE" val="False"/>
  <p:tag name="LINKING_EXTRACTSOURCEMODE" val="CopyToClipboard"/>
  <p:tag name="LINKING_TARGET_SLIDENAME" val="Slide620"/>
  <p:tag name="LINKING_TARGET_SHAPENAME" val="Picture 2"/>
  <p:tag name="LINKING_LINKSTATUS" val="Valid"/>
  <p:tag name="LINKING_ISOBJECTLINKED" val="True"/>
</p:tagLst>
</file>

<file path=ppt/theme/theme1.xml><?xml version="1.0" encoding="utf-8"?>
<a:theme xmlns:a="http://schemas.openxmlformats.org/drawingml/2006/main" name="Standard Pitch">
  <a:themeElements>
    <a:clrScheme name="Standard Pitc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 Pitch">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82550" cap="flat" cmpd="sng" algn="ctr">
          <a:solidFill>
            <a:srgbClr val="333399"/>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8343900" algn="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82550" cap="flat" cmpd="sng" algn="ctr">
          <a:solidFill>
            <a:srgbClr val="333399"/>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8343900" algn="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andard Pitc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Pitc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Pitc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Pitc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Pit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Pit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Pit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Settings\mcpheme\Application Data\Microsoft\Templates\Standard Pitch.pot</Template>
  <TotalTime>26346</TotalTime>
  <Words>1394</Words>
  <Application>Microsoft Macintosh PowerPoint</Application>
  <PresentationFormat>On-screen Show (4:3)</PresentationFormat>
  <Paragraphs>162</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Helvetica</vt:lpstr>
      <vt:lpstr>Times New Roman</vt:lpstr>
      <vt:lpstr>Wingdings</vt:lpstr>
      <vt:lpstr>Standard Pitch</vt:lpstr>
      <vt:lpstr>PowerPoint Presentation</vt:lpstr>
      <vt:lpstr>KeyBanc Capital Markets Inc. – Transportation and Logistics Equity Research</vt:lpstr>
      <vt:lpstr>Thoughts on Demand</vt:lpstr>
      <vt:lpstr>PowerPoint Presentation</vt:lpstr>
      <vt:lpstr>Employment Has Recovered…</vt:lpstr>
      <vt:lpstr>…and So Has Household Income</vt:lpstr>
      <vt:lpstr>PowerPoint Presentation</vt:lpstr>
      <vt:lpstr>PowerPoint Presentation</vt:lpstr>
      <vt:lpstr>PowerPoint Presentation</vt:lpstr>
      <vt:lpstr>PowerPoint Presentation</vt:lpstr>
      <vt:lpstr>PowerPoint Presentation</vt:lpstr>
      <vt:lpstr>PowerPoint Presentation</vt:lpstr>
      <vt:lpstr>Inventories Have Declined as Sales Have Improved</vt:lpstr>
      <vt:lpstr>PowerPoint Presentation</vt:lpstr>
      <vt:lpstr>Import Activity YTD Reflects the Lunar New Year and Asian Port Congestion</vt:lpstr>
      <vt:lpstr>Federal Funds Rate</vt:lpstr>
      <vt:lpstr>Tariffs, Trade, Taxes</vt:lpstr>
      <vt:lpstr>Demand Summary</vt:lpstr>
      <vt:lpstr>A Look at Supply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Capacity Summary</vt:lpstr>
      <vt:lpstr>Putting It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Disclosure Appendix</vt:lpstr>
    </vt:vector>
  </TitlesOfParts>
  <Company>Key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 Corp</dc:creator>
  <cp:lastModifiedBy>Microsoft Office User</cp:lastModifiedBy>
  <cp:revision>1687</cp:revision>
  <cp:lastPrinted>2018-01-08T15:01:57Z</cp:lastPrinted>
  <dcterms:created xsi:type="dcterms:W3CDTF">2005-03-22T20:04:32Z</dcterms:created>
  <dcterms:modified xsi:type="dcterms:W3CDTF">2018-07-14T11:53:07Z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Presentation</vt:lpwstr>
  </property>
  <property fmtid="{D5CDD505-2E9C-101B-9397-08002B2CF9AE}" pid="3" name="Subject">
    <vt:lpwstr/>
  </property>
  <property fmtid="{D5CDD505-2E9C-101B-9397-08002B2CF9AE}" pid="4" name="Keywords">
    <vt:lpwstr/>
  </property>
  <property fmtid="{D5CDD505-2E9C-101B-9397-08002B2CF9AE}" pid="5" name="_Author">
    <vt:lpwstr>Key Corp</vt:lpwstr>
  </property>
  <property fmtid="{D5CDD505-2E9C-101B-9397-08002B2CF9AE}" pid="6" name="_Category">
    <vt:lpwstr/>
  </property>
  <property fmtid="{D5CDD505-2E9C-101B-9397-08002B2CF9AE}" pid="7" name="Slides">
    <vt:lpwstr>23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URL">
    <vt:lpwstr/>
  </property>
</Properties>
</file>